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  <p:embeddedFont>
      <p:font typeface="Old Standard TT"/>
      <p:regular r:id="rId35"/>
      <p:bold r:id="rId36"/>
      <p: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35" Type="http://schemas.openxmlformats.org/officeDocument/2006/relationships/font" Target="fonts/OldStandardTT-regular.fntdata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37" Type="http://schemas.openxmlformats.org/officeDocument/2006/relationships/font" Target="fonts/OldStandardTT-italic.fntdata"/><Relationship Id="rId14" Type="http://schemas.openxmlformats.org/officeDocument/2006/relationships/slide" Target="slides/slide9.xml"/><Relationship Id="rId36" Type="http://schemas.openxmlformats.org/officeDocument/2006/relationships/font" Target="fonts/OldStandardTT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02879bcd92_0_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02879bcd92_0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d9c67055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d9c67055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02879bcd9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02879bcd9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fbf1a1054e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fbf1a1054e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02879bcd92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02879bcd92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fbf1a10511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fbf1a10511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02879bcd92_0_1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02879bcd92_0_1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fbf1a1051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fbf1a1051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fbf1a10511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fbf1a10511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fbf1a10511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fbf1a10511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bf1a1054e_5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bf1a1054e_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fbf1a1054e_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fbf1a1054e_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fbf1a1054e_5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fbf1a1054e_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bf1a1054e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fbf1a1054e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fbf1a1054e_5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fbf1a1054e_5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fbf1a1054e_5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fbf1a1054e_5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fbf1a1054e_5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fbf1a1054e_5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fbf1a1054e_5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fbf1a1054e_5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bf1a1054e_5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fbf1a1054e_5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108" y="1313285"/>
            <a:ext cx="3459716" cy="2670463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273" y="1401826"/>
            <a:ext cx="3268500" cy="1812900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gif"/><Relationship Id="rId4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-5p57vsAlV2_dRPjf2GAve5IRCzP8TWj/view" TargetMode="External"/><Relationship Id="rId4" Type="http://schemas.openxmlformats.org/officeDocument/2006/relationships/image" Target="../media/image20.jpg"/><Relationship Id="rId5" Type="http://schemas.openxmlformats.org/officeDocument/2006/relationships/image" Target="../media/image26.png"/><Relationship Id="rId6" Type="http://schemas.openxmlformats.org/officeDocument/2006/relationships/image" Target="../media/image25.png"/><Relationship Id="rId7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gif"/><Relationship Id="rId4" Type="http://schemas.openxmlformats.org/officeDocument/2006/relationships/image" Target="../media/image5.jpg"/><Relationship Id="rId5" Type="http://schemas.openxmlformats.org/officeDocument/2006/relationships/image" Target="../media/image2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rive.google.com/drive/u/1/folders/1Nu-3Ua_RHRoBpigncAw8Wh1BxuBzd9uo" TargetMode="External"/><Relationship Id="rId4" Type="http://schemas.openxmlformats.org/officeDocument/2006/relationships/hyperlink" Target="https://drive.google.com/drive/u/1/folders/1Nu-3Ua_RHRoBpigncAw8Wh1BxuBzd9uo" TargetMode="External"/><Relationship Id="rId5" Type="http://schemas.openxmlformats.org/officeDocument/2006/relationships/hyperlink" Target="https://drive.google.com/drive/u/1/folders/1Nu-3Ua_RHRoBpigncAw8Wh1BxuBzd9uo" TargetMode="External"/><Relationship Id="rId6" Type="http://schemas.openxmlformats.org/officeDocument/2006/relationships/hyperlink" Target="https://drive.google.com/drive/u/1/folders/1Nu-3Ua_RHRoBpigncAw8Wh1BxuBzd9uo" TargetMode="External"/><Relationship Id="rId7" Type="http://schemas.openxmlformats.org/officeDocument/2006/relationships/hyperlink" Target="https://drive.google.com/drive/u/1/folders/1Nu-3Ua_RHRoBpigncAw8Wh1BxuBzd9uo" TargetMode="External"/><Relationship Id="rId8" Type="http://schemas.openxmlformats.org/officeDocument/2006/relationships/hyperlink" Target="https://towardsdatascience.com/introduction-to-genetic-algorithms-including-example-code-e396e98d8bf3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>
            <p:ph type="ctrTitle"/>
          </p:nvPr>
        </p:nvSpPr>
        <p:spPr>
          <a:xfrm>
            <a:off x="729450" y="1322450"/>
            <a:ext cx="4855800" cy="15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00A797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Facility Location Problem</a:t>
            </a:r>
            <a:br>
              <a:rPr lang="en" sz="3100">
                <a:solidFill>
                  <a:srgbClr val="00A797"/>
                </a:solidFill>
                <a:latin typeface="Old Standard TT"/>
                <a:ea typeface="Old Standard TT"/>
                <a:cs typeface="Old Standard TT"/>
                <a:sym typeface="Old Standard TT"/>
              </a:rPr>
            </a:br>
            <a:r>
              <a:rPr lang="en" sz="31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Using Genetic Algorithm</a:t>
            </a:r>
            <a:endParaRPr sz="1800"/>
          </a:p>
        </p:txBody>
      </p:sp>
      <p:sp>
        <p:nvSpPr>
          <p:cNvPr id="136" name="Google Shape;136;p17"/>
          <p:cNvSpPr txBox="1"/>
          <p:nvPr>
            <p:ph idx="1" type="subTitle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Team Sigmas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Kavin R V    Shashank Singh   Yash Saxena</a:t>
            </a:r>
            <a:endParaRPr b="1" sz="1400"/>
          </a:p>
        </p:txBody>
      </p:sp>
      <p:pic>
        <p:nvPicPr>
          <p:cNvPr id="137" name="Google Shape;137;p17"/>
          <p:cNvPicPr preferRelativeResize="0"/>
          <p:nvPr/>
        </p:nvPicPr>
        <p:blipFill rotWithShape="1">
          <a:blip r:embed="rId3">
            <a:alphaModFix amt="85000"/>
          </a:blip>
          <a:srcRect b="3942" l="0" r="0" t="3942"/>
          <a:stretch/>
        </p:blipFill>
        <p:spPr>
          <a:xfrm rot="657917">
            <a:off x="6035920" y="1246038"/>
            <a:ext cx="2621257" cy="3166725"/>
          </a:xfrm>
          <a:prstGeom prst="roundRect">
            <a:avLst>
              <a:gd fmla="val 4893" name="adj"/>
            </a:avLst>
          </a:prstGeom>
          <a:noFill/>
          <a:ln>
            <a:noFill/>
          </a:ln>
          <a:effectLst>
            <a:outerShdw blurRad="57150" rotWithShape="0" algn="bl">
              <a:srgbClr val="000000">
                <a:alpha val="0"/>
              </a:srgbClr>
            </a:outerShdw>
          </a:effectLst>
        </p:spPr>
      </p:pic>
      <p:pic>
        <p:nvPicPr>
          <p:cNvPr id="138" name="Google Shape;138;p17"/>
          <p:cNvPicPr preferRelativeResize="0"/>
          <p:nvPr/>
        </p:nvPicPr>
        <p:blipFill>
          <a:blip r:embed="rId4">
            <a:alphaModFix amt="13000"/>
          </a:blip>
          <a:stretch>
            <a:fillRect/>
          </a:stretch>
        </p:blipFill>
        <p:spPr>
          <a:xfrm>
            <a:off x="729449" y="1259425"/>
            <a:ext cx="3243675" cy="31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/>
          <p:nvPr/>
        </p:nvSpPr>
        <p:spPr>
          <a:xfrm>
            <a:off x="3707712" y="226875"/>
            <a:ext cx="799500" cy="300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</a:t>
            </a:r>
            <a:endParaRPr/>
          </a:p>
        </p:txBody>
      </p:sp>
      <p:sp>
        <p:nvSpPr>
          <p:cNvPr id="210" name="Google Shape;210;p26"/>
          <p:cNvSpPr/>
          <p:nvPr/>
        </p:nvSpPr>
        <p:spPr>
          <a:xfrm>
            <a:off x="3028899" y="902400"/>
            <a:ext cx="2157000" cy="30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Initialize a Population</a:t>
            </a:r>
            <a:endParaRPr sz="1200"/>
          </a:p>
        </p:txBody>
      </p:sp>
      <p:sp>
        <p:nvSpPr>
          <p:cNvPr id="211" name="Google Shape;211;p26"/>
          <p:cNvSpPr/>
          <p:nvPr/>
        </p:nvSpPr>
        <p:spPr>
          <a:xfrm>
            <a:off x="3029249" y="1577863"/>
            <a:ext cx="2157000" cy="30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Evaluation for section (Fitness Function)</a:t>
            </a:r>
            <a:endParaRPr sz="1100"/>
          </a:p>
        </p:txBody>
      </p:sp>
      <p:sp>
        <p:nvSpPr>
          <p:cNvPr id="212" name="Google Shape;212;p26"/>
          <p:cNvSpPr/>
          <p:nvPr/>
        </p:nvSpPr>
        <p:spPr>
          <a:xfrm>
            <a:off x="3029249" y="2253488"/>
            <a:ext cx="2157000" cy="30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Selection</a:t>
            </a:r>
            <a:endParaRPr sz="1200"/>
          </a:p>
        </p:txBody>
      </p:sp>
      <p:sp>
        <p:nvSpPr>
          <p:cNvPr id="213" name="Google Shape;213;p26"/>
          <p:cNvSpPr/>
          <p:nvPr/>
        </p:nvSpPr>
        <p:spPr>
          <a:xfrm>
            <a:off x="3028899" y="2929238"/>
            <a:ext cx="2157000" cy="30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Crossover/ Mutation</a:t>
            </a:r>
            <a:endParaRPr sz="1200"/>
          </a:p>
        </p:txBody>
      </p:sp>
      <p:sp>
        <p:nvSpPr>
          <p:cNvPr id="214" name="Google Shape;214;p26"/>
          <p:cNvSpPr/>
          <p:nvPr/>
        </p:nvSpPr>
        <p:spPr>
          <a:xfrm>
            <a:off x="3707697" y="4616625"/>
            <a:ext cx="799500" cy="300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215" name="Google Shape;215;p26"/>
          <p:cNvSpPr/>
          <p:nvPr/>
        </p:nvSpPr>
        <p:spPr>
          <a:xfrm>
            <a:off x="3028898" y="3605050"/>
            <a:ext cx="2157093" cy="635775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Is termination satisfied</a:t>
            </a:r>
            <a:endParaRPr sz="1100"/>
          </a:p>
        </p:txBody>
      </p:sp>
      <p:cxnSp>
        <p:nvCxnSpPr>
          <p:cNvPr id="216" name="Google Shape;216;p26"/>
          <p:cNvCxnSpPr>
            <a:stCxn id="209" idx="2"/>
            <a:endCxn id="210" idx="0"/>
          </p:cNvCxnSpPr>
          <p:nvPr/>
        </p:nvCxnSpPr>
        <p:spPr>
          <a:xfrm>
            <a:off x="4107462" y="526875"/>
            <a:ext cx="0" cy="37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7" name="Google Shape;217;p26"/>
          <p:cNvCxnSpPr>
            <a:stCxn id="210" idx="2"/>
            <a:endCxn id="211" idx="0"/>
          </p:cNvCxnSpPr>
          <p:nvPr/>
        </p:nvCxnSpPr>
        <p:spPr>
          <a:xfrm>
            <a:off x="4107399" y="1202400"/>
            <a:ext cx="300" cy="37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8" name="Google Shape;218;p26"/>
          <p:cNvCxnSpPr>
            <a:stCxn id="211" idx="2"/>
            <a:endCxn id="212" idx="0"/>
          </p:cNvCxnSpPr>
          <p:nvPr/>
        </p:nvCxnSpPr>
        <p:spPr>
          <a:xfrm>
            <a:off x="4107749" y="1877863"/>
            <a:ext cx="0" cy="37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9" name="Google Shape;219;p26"/>
          <p:cNvCxnSpPr>
            <a:stCxn id="212" idx="2"/>
            <a:endCxn id="213" idx="0"/>
          </p:cNvCxnSpPr>
          <p:nvPr/>
        </p:nvCxnSpPr>
        <p:spPr>
          <a:xfrm flipH="1">
            <a:off x="4107449" y="2553488"/>
            <a:ext cx="300" cy="37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0" name="Google Shape;220;p26"/>
          <p:cNvCxnSpPr>
            <a:stCxn id="213" idx="2"/>
            <a:endCxn id="215" idx="0"/>
          </p:cNvCxnSpPr>
          <p:nvPr/>
        </p:nvCxnSpPr>
        <p:spPr>
          <a:xfrm>
            <a:off x="4107399" y="3229238"/>
            <a:ext cx="0" cy="37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" name="Google Shape;221;p26"/>
          <p:cNvCxnSpPr>
            <a:stCxn id="215" idx="2"/>
            <a:endCxn id="214" idx="0"/>
          </p:cNvCxnSpPr>
          <p:nvPr/>
        </p:nvCxnSpPr>
        <p:spPr>
          <a:xfrm>
            <a:off x="4107444" y="4240825"/>
            <a:ext cx="0" cy="37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2" name="Google Shape;222;p26"/>
          <p:cNvCxnSpPr>
            <a:stCxn id="215" idx="3"/>
          </p:cNvCxnSpPr>
          <p:nvPr/>
        </p:nvCxnSpPr>
        <p:spPr>
          <a:xfrm flipH="1" rot="10800000">
            <a:off x="5185991" y="3922038"/>
            <a:ext cx="9291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26"/>
          <p:cNvCxnSpPr/>
          <p:nvPr/>
        </p:nvCxnSpPr>
        <p:spPr>
          <a:xfrm rot="10800000">
            <a:off x="6086350" y="1357325"/>
            <a:ext cx="7200" cy="258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26"/>
          <p:cNvCxnSpPr/>
          <p:nvPr/>
        </p:nvCxnSpPr>
        <p:spPr>
          <a:xfrm rot="10800000">
            <a:off x="4121750" y="1342850"/>
            <a:ext cx="1993200" cy="2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5" name="Google Shape;225;p26"/>
          <p:cNvSpPr txBox="1"/>
          <p:nvPr/>
        </p:nvSpPr>
        <p:spPr>
          <a:xfrm>
            <a:off x="4186150" y="4251775"/>
            <a:ext cx="42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Yes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26"/>
          <p:cNvSpPr txBox="1"/>
          <p:nvPr/>
        </p:nvSpPr>
        <p:spPr>
          <a:xfrm>
            <a:off x="5332575" y="3605050"/>
            <a:ext cx="60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No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26"/>
          <p:cNvSpPr/>
          <p:nvPr/>
        </p:nvSpPr>
        <p:spPr>
          <a:xfrm>
            <a:off x="364325" y="226875"/>
            <a:ext cx="1843200" cy="134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">
                <a:solidFill>
                  <a:schemeClr val="dk1"/>
                </a:solidFill>
              </a:rPr>
              <a:t>____________</a:t>
            </a:r>
            <a:endParaRPr b="1" sz="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Initialisation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</a:rPr>
              <a:t>Randomly selecting the population. In particular for this problem randomly choosing the desired location for fire station facility</a:t>
            </a:r>
            <a:endParaRPr sz="900">
              <a:solidFill>
                <a:srgbClr val="999999"/>
              </a:solidFill>
            </a:endParaRPr>
          </a:p>
        </p:txBody>
      </p:sp>
      <p:sp>
        <p:nvSpPr>
          <p:cNvPr id="228" name="Google Shape;228;p26"/>
          <p:cNvSpPr/>
          <p:nvPr/>
        </p:nvSpPr>
        <p:spPr>
          <a:xfrm>
            <a:off x="364325" y="1569963"/>
            <a:ext cx="1843200" cy="134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">
                <a:solidFill>
                  <a:srgbClr val="178D7D"/>
                </a:solidFill>
              </a:rPr>
              <a:t>____________</a:t>
            </a:r>
            <a:endParaRPr b="1" sz="400">
              <a:solidFill>
                <a:srgbClr val="178D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8D7D"/>
                </a:solidFill>
              </a:rPr>
              <a:t>Fitness</a:t>
            </a:r>
            <a:endParaRPr>
              <a:solidFill>
                <a:srgbClr val="178D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</a:rPr>
              <a:t>Probability of selection</a:t>
            </a:r>
            <a:endParaRPr sz="9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</a:rPr>
              <a:t>F(x) = Function(Demand, Compactness, Distance, Coverage, Population)</a:t>
            </a:r>
            <a:endParaRPr sz="9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999999"/>
              </a:solidFill>
            </a:endParaRPr>
          </a:p>
        </p:txBody>
      </p:sp>
      <p:sp>
        <p:nvSpPr>
          <p:cNvPr id="229" name="Google Shape;229;p26"/>
          <p:cNvSpPr/>
          <p:nvPr/>
        </p:nvSpPr>
        <p:spPr>
          <a:xfrm>
            <a:off x="364325" y="2755575"/>
            <a:ext cx="1843200" cy="134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">
                <a:solidFill>
                  <a:srgbClr val="178D7D"/>
                </a:solidFill>
              </a:rPr>
              <a:t>____________</a:t>
            </a:r>
            <a:endParaRPr b="1" sz="400">
              <a:solidFill>
                <a:srgbClr val="178D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8D7D"/>
                </a:solidFill>
              </a:rPr>
              <a:t>Mutation</a:t>
            </a:r>
            <a:endParaRPr>
              <a:solidFill>
                <a:srgbClr val="178D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78D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999999"/>
              </a:solidFill>
            </a:endParaRPr>
          </a:p>
        </p:txBody>
      </p:sp>
      <p:sp>
        <p:nvSpPr>
          <p:cNvPr id="230" name="Google Shape;230;p26"/>
          <p:cNvSpPr/>
          <p:nvPr/>
        </p:nvSpPr>
        <p:spPr>
          <a:xfrm>
            <a:off x="6903225" y="226863"/>
            <a:ext cx="1843200" cy="134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">
                <a:solidFill>
                  <a:srgbClr val="178D7D"/>
                </a:solidFill>
              </a:rPr>
              <a:t>____________</a:t>
            </a:r>
            <a:endParaRPr b="1" sz="400">
              <a:solidFill>
                <a:srgbClr val="178D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8D7D"/>
                </a:solidFill>
              </a:rPr>
              <a:t>Crossover</a:t>
            </a:r>
            <a:endParaRPr>
              <a:solidFill>
                <a:srgbClr val="178D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999999"/>
              </a:solidFill>
            </a:endParaRPr>
          </a:p>
        </p:txBody>
      </p:sp>
      <p:sp>
        <p:nvSpPr>
          <p:cNvPr id="231" name="Google Shape;231;p26"/>
          <p:cNvSpPr/>
          <p:nvPr/>
        </p:nvSpPr>
        <p:spPr>
          <a:xfrm>
            <a:off x="6903225" y="1663513"/>
            <a:ext cx="1843200" cy="134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">
                <a:solidFill>
                  <a:srgbClr val="178D7D"/>
                </a:solidFill>
              </a:rPr>
              <a:t>____________</a:t>
            </a:r>
            <a:endParaRPr b="1" sz="400">
              <a:solidFill>
                <a:srgbClr val="178D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8D7D"/>
                </a:solidFill>
              </a:rPr>
              <a:t>Other Types</a:t>
            </a:r>
            <a:endParaRPr>
              <a:solidFill>
                <a:srgbClr val="178D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999999"/>
              </a:solidFill>
            </a:endParaRPr>
          </a:p>
        </p:txBody>
      </p:sp>
      <p:sp>
        <p:nvSpPr>
          <p:cNvPr id="232" name="Google Shape;232;p26"/>
          <p:cNvSpPr/>
          <p:nvPr/>
        </p:nvSpPr>
        <p:spPr>
          <a:xfrm>
            <a:off x="457200" y="3168288"/>
            <a:ext cx="93000" cy="93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6"/>
          <p:cNvSpPr/>
          <p:nvPr/>
        </p:nvSpPr>
        <p:spPr>
          <a:xfrm>
            <a:off x="550200" y="3168288"/>
            <a:ext cx="93000" cy="93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6"/>
          <p:cNvSpPr/>
          <p:nvPr/>
        </p:nvSpPr>
        <p:spPr>
          <a:xfrm>
            <a:off x="643200" y="3168288"/>
            <a:ext cx="93000" cy="93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6"/>
          <p:cNvSpPr/>
          <p:nvPr/>
        </p:nvSpPr>
        <p:spPr>
          <a:xfrm>
            <a:off x="736200" y="3168288"/>
            <a:ext cx="93000" cy="93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6"/>
          <p:cNvSpPr/>
          <p:nvPr/>
        </p:nvSpPr>
        <p:spPr>
          <a:xfrm>
            <a:off x="829200" y="3168288"/>
            <a:ext cx="93000" cy="93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6"/>
          <p:cNvSpPr/>
          <p:nvPr/>
        </p:nvSpPr>
        <p:spPr>
          <a:xfrm>
            <a:off x="6981825" y="668175"/>
            <a:ext cx="93000" cy="93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6"/>
          <p:cNvSpPr/>
          <p:nvPr/>
        </p:nvSpPr>
        <p:spPr>
          <a:xfrm>
            <a:off x="7074825" y="668175"/>
            <a:ext cx="93000" cy="93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6"/>
          <p:cNvSpPr/>
          <p:nvPr/>
        </p:nvSpPr>
        <p:spPr>
          <a:xfrm>
            <a:off x="7167825" y="668175"/>
            <a:ext cx="93000" cy="93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6"/>
          <p:cNvSpPr/>
          <p:nvPr/>
        </p:nvSpPr>
        <p:spPr>
          <a:xfrm>
            <a:off x="7260825" y="668175"/>
            <a:ext cx="93000" cy="93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6"/>
          <p:cNvSpPr/>
          <p:nvPr/>
        </p:nvSpPr>
        <p:spPr>
          <a:xfrm>
            <a:off x="7353825" y="668175"/>
            <a:ext cx="93000" cy="93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6"/>
          <p:cNvSpPr/>
          <p:nvPr/>
        </p:nvSpPr>
        <p:spPr>
          <a:xfrm>
            <a:off x="922200" y="3168288"/>
            <a:ext cx="93000" cy="93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6"/>
          <p:cNvSpPr/>
          <p:nvPr/>
        </p:nvSpPr>
        <p:spPr>
          <a:xfrm>
            <a:off x="7446825" y="668175"/>
            <a:ext cx="93000" cy="93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6"/>
          <p:cNvSpPr/>
          <p:nvPr/>
        </p:nvSpPr>
        <p:spPr>
          <a:xfrm>
            <a:off x="1135850" y="3564338"/>
            <a:ext cx="140700" cy="1254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6"/>
          <p:cNvSpPr/>
          <p:nvPr/>
        </p:nvSpPr>
        <p:spPr>
          <a:xfrm>
            <a:off x="1276315" y="3564338"/>
            <a:ext cx="140700" cy="1254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6"/>
          <p:cNvSpPr/>
          <p:nvPr/>
        </p:nvSpPr>
        <p:spPr>
          <a:xfrm>
            <a:off x="1416779" y="3564338"/>
            <a:ext cx="140700" cy="1254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6"/>
          <p:cNvSpPr/>
          <p:nvPr/>
        </p:nvSpPr>
        <p:spPr>
          <a:xfrm>
            <a:off x="1557244" y="3564338"/>
            <a:ext cx="140700" cy="1254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6"/>
          <p:cNvSpPr/>
          <p:nvPr/>
        </p:nvSpPr>
        <p:spPr>
          <a:xfrm>
            <a:off x="1697709" y="3564338"/>
            <a:ext cx="140700" cy="1254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6"/>
          <p:cNvSpPr/>
          <p:nvPr/>
        </p:nvSpPr>
        <p:spPr>
          <a:xfrm>
            <a:off x="1838173" y="3564338"/>
            <a:ext cx="140700" cy="1254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0" name="Google Shape;250;p26"/>
          <p:cNvCxnSpPr>
            <a:endCxn id="247" idx="0"/>
          </p:cNvCxnSpPr>
          <p:nvPr/>
        </p:nvCxnSpPr>
        <p:spPr>
          <a:xfrm>
            <a:off x="1015594" y="3244238"/>
            <a:ext cx="612000" cy="32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1" name="Google Shape;251;p26"/>
          <p:cNvSpPr/>
          <p:nvPr/>
        </p:nvSpPr>
        <p:spPr>
          <a:xfrm>
            <a:off x="7818825" y="668175"/>
            <a:ext cx="93000" cy="93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6"/>
          <p:cNvSpPr/>
          <p:nvPr/>
        </p:nvSpPr>
        <p:spPr>
          <a:xfrm>
            <a:off x="7911825" y="668175"/>
            <a:ext cx="93000" cy="93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6"/>
          <p:cNvSpPr/>
          <p:nvPr/>
        </p:nvSpPr>
        <p:spPr>
          <a:xfrm>
            <a:off x="8004825" y="668175"/>
            <a:ext cx="93000" cy="93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6"/>
          <p:cNvSpPr/>
          <p:nvPr/>
        </p:nvSpPr>
        <p:spPr>
          <a:xfrm>
            <a:off x="8097825" y="668175"/>
            <a:ext cx="93000" cy="93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6"/>
          <p:cNvSpPr/>
          <p:nvPr/>
        </p:nvSpPr>
        <p:spPr>
          <a:xfrm>
            <a:off x="8190825" y="668175"/>
            <a:ext cx="93000" cy="93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6"/>
          <p:cNvSpPr/>
          <p:nvPr/>
        </p:nvSpPr>
        <p:spPr>
          <a:xfrm>
            <a:off x="8283825" y="668175"/>
            <a:ext cx="93000" cy="93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6"/>
          <p:cNvSpPr txBox="1"/>
          <p:nvPr/>
        </p:nvSpPr>
        <p:spPr>
          <a:xfrm>
            <a:off x="6975525" y="718175"/>
            <a:ext cx="657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Lato"/>
                <a:ea typeface="Lato"/>
                <a:cs typeface="Lato"/>
                <a:sym typeface="Lato"/>
              </a:rPr>
              <a:t>Parent 1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7770850" y="718175"/>
            <a:ext cx="657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Lato"/>
                <a:ea typeface="Lato"/>
                <a:cs typeface="Lato"/>
                <a:sym typeface="Lato"/>
              </a:rPr>
              <a:t>Parent 2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26"/>
          <p:cNvSpPr txBox="1"/>
          <p:nvPr/>
        </p:nvSpPr>
        <p:spPr>
          <a:xfrm>
            <a:off x="1015200" y="3156413"/>
            <a:ext cx="1421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Lato"/>
                <a:ea typeface="Lato"/>
                <a:cs typeface="Lato"/>
                <a:sym typeface="Lato"/>
              </a:rPr>
              <a:t>P &lt;= 1%  (Based on problem size)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0" name="Google Shape;260;p26"/>
          <p:cNvCxnSpPr>
            <a:stCxn id="258" idx="1"/>
          </p:cNvCxnSpPr>
          <p:nvPr/>
        </p:nvCxnSpPr>
        <p:spPr>
          <a:xfrm>
            <a:off x="7770850" y="856625"/>
            <a:ext cx="8700" cy="24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1" name="Google Shape;261;p26"/>
          <p:cNvSpPr/>
          <p:nvPr/>
        </p:nvSpPr>
        <p:spPr>
          <a:xfrm>
            <a:off x="6981825" y="1165850"/>
            <a:ext cx="93000" cy="93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6"/>
          <p:cNvSpPr/>
          <p:nvPr/>
        </p:nvSpPr>
        <p:spPr>
          <a:xfrm>
            <a:off x="7074825" y="1165850"/>
            <a:ext cx="93000" cy="93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6"/>
          <p:cNvSpPr/>
          <p:nvPr/>
        </p:nvSpPr>
        <p:spPr>
          <a:xfrm>
            <a:off x="7167825" y="1165850"/>
            <a:ext cx="93000" cy="93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6"/>
          <p:cNvSpPr/>
          <p:nvPr/>
        </p:nvSpPr>
        <p:spPr>
          <a:xfrm>
            <a:off x="7260825" y="1165850"/>
            <a:ext cx="93000" cy="93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6"/>
          <p:cNvSpPr/>
          <p:nvPr/>
        </p:nvSpPr>
        <p:spPr>
          <a:xfrm>
            <a:off x="7353825" y="1165850"/>
            <a:ext cx="93000" cy="93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6"/>
          <p:cNvSpPr/>
          <p:nvPr/>
        </p:nvSpPr>
        <p:spPr>
          <a:xfrm>
            <a:off x="7446825" y="1165850"/>
            <a:ext cx="93000" cy="93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6"/>
          <p:cNvSpPr/>
          <p:nvPr/>
        </p:nvSpPr>
        <p:spPr>
          <a:xfrm>
            <a:off x="7818825" y="1165850"/>
            <a:ext cx="93000" cy="93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6"/>
          <p:cNvSpPr/>
          <p:nvPr/>
        </p:nvSpPr>
        <p:spPr>
          <a:xfrm>
            <a:off x="7911825" y="1165850"/>
            <a:ext cx="93000" cy="93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6"/>
          <p:cNvSpPr/>
          <p:nvPr/>
        </p:nvSpPr>
        <p:spPr>
          <a:xfrm>
            <a:off x="8004825" y="1165850"/>
            <a:ext cx="93000" cy="93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6"/>
          <p:cNvSpPr/>
          <p:nvPr/>
        </p:nvSpPr>
        <p:spPr>
          <a:xfrm>
            <a:off x="8097825" y="1165850"/>
            <a:ext cx="93000" cy="93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6"/>
          <p:cNvSpPr/>
          <p:nvPr/>
        </p:nvSpPr>
        <p:spPr>
          <a:xfrm>
            <a:off x="8190825" y="1165850"/>
            <a:ext cx="93000" cy="93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6"/>
          <p:cNvSpPr/>
          <p:nvPr/>
        </p:nvSpPr>
        <p:spPr>
          <a:xfrm>
            <a:off x="8283825" y="1165850"/>
            <a:ext cx="93000" cy="93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6"/>
          <p:cNvSpPr txBox="1"/>
          <p:nvPr/>
        </p:nvSpPr>
        <p:spPr>
          <a:xfrm>
            <a:off x="6942175" y="1215200"/>
            <a:ext cx="657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Lato"/>
                <a:ea typeface="Lato"/>
                <a:cs typeface="Lato"/>
                <a:sym typeface="Lato"/>
              </a:rPr>
              <a:t>Child 1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4" name="Google Shape;274;p26"/>
          <p:cNvSpPr txBox="1"/>
          <p:nvPr/>
        </p:nvSpPr>
        <p:spPr>
          <a:xfrm>
            <a:off x="7770850" y="1215200"/>
            <a:ext cx="657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Lato"/>
                <a:ea typeface="Lato"/>
                <a:cs typeface="Lato"/>
                <a:sym typeface="Lato"/>
              </a:rPr>
              <a:t>Child 2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5" name="Google Shape;275;p26"/>
          <p:cNvSpPr/>
          <p:nvPr/>
        </p:nvSpPr>
        <p:spPr>
          <a:xfrm>
            <a:off x="6995050" y="3347563"/>
            <a:ext cx="93000" cy="93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6"/>
          <p:cNvSpPr/>
          <p:nvPr/>
        </p:nvSpPr>
        <p:spPr>
          <a:xfrm>
            <a:off x="7088050" y="3347563"/>
            <a:ext cx="93000" cy="93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6"/>
          <p:cNvSpPr/>
          <p:nvPr/>
        </p:nvSpPr>
        <p:spPr>
          <a:xfrm>
            <a:off x="7181050" y="3347563"/>
            <a:ext cx="93000" cy="93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6"/>
          <p:cNvSpPr/>
          <p:nvPr/>
        </p:nvSpPr>
        <p:spPr>
          <a:xfrm>
            <a:off x="7274050" y="3347563"/>
            <a:ext cx="93000" cy="93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6"/>
          <p:cNvSpPr/>
          <p:nvPr/>
        </p:nvSpPr>
        <p:spPr>
          <a:xfrm>
            <a:off x="7367050" y="3347563"/>
            <a:ext cx="93000" cy="93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6"/>
          <p:cNvSpPr/>
          <p:nvPr/>
        </p:nvSpPr>
        <p:spPr>
          <a:xfrm>
            <a:off x="7460050" y="3347563"/>
            <a:ext cx="93000" cy="93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"/>
          <p:cNvSpPr/>
          <p:nvPr/>
        </p:nvSpPr>
        <p:spPr>
          <a:xfrm>
            <a:off x="7832050" y="3347563"/>
            <a:ext cx="93000" cy="93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6"/>
          <p:cNvSpPr/>
          <p:nvPr/>
        </p:nvSpPr>
        <p:spPr>
          <a:xfrm>
            <a:off x="7925050" y="3347563"/>
            <a:ext cx="93000" cy="93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6"/>
          <p:cNvSpPr/>
          <p:nvPr/>
        </p:nvSpPr>
        <p:spPr>
          <a:xfrm>
            <a:off x="8018050" y="3347563"/>
            <a:ext cx="93000" cy="93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6"/>
          <p:cNvSpPr/>
          <p:nvPr/>
        </p:nvSpPr>
        <p:spPr>
          <a:xfrm>
            <a:off x="8111050" y="3347563"/>
            <a:ext cx="93000" cy="93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6"/>
          <p:cNvSpPr/>
          <p:nvPr/>
        </p:nvSpPr>
        <p:spPr>
          <a:xfrm>
            <a:off x="8204050" y="3347563"/>
            <a:ext cx="93000" cy="93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6"/>
          <p:cNvSpPr/>
          <p:nvPr/>
        </p:nvSpPr>
        <p:spPr>
          <a:xfrm>
            <a:off x="8297050" y="3347563"/>
            <a:ext cx="93000" cy="93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6"/>
          <p:cNvSpPr txBox="1"/>
          <p:nvPr/>
        </p:nvSpPr>
        <p:spPr>
          <a:xfrm>
            <a:off x="6988750" y="3397563"/>
            <a:ext cx="657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Lato"/>
                <a:ea typeface="Lato"/>
                <a:cs typeface="Lato"/>
                <a:sym typeface="Lato"/>
              </a:rPr>
              <a:t>Parent 1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8" name="Google Shape;288;p26"/>
          <p:cNvSpPr txBox="1"/>
          <p:nvPr/>
        </p:nvSpPr>
        <p:spPr>
          <a:xfrm>
            <a:off x="7784075" y="3397563"/>
            <a:ext cx="657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Lato"/>
                <a:ea typeface="Lato"/>
                <a:cs typeface="Lato"/>
                <a:sym typeface="Lato"/>
              </a:rPr>
              <a:t>Parent 2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9" name="Google Shape;289;p26"/>
          <p:cNvCxnSpPr>
            <a:stCxn id="288" idx="1"/>
          </p:cNvCxnSpPr>
          <p:nvPr/>
        </p:nvCxnSpPr>
        <p:spPr>
          <a:xfrm>
            <a:off x="7784075" y="3536013"/>
            <a:ext cx="8700" cy="24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0" name="Google Shape;290;p26"/>
          <p:cNvSpPr/>
          <p:nvPr/>
        </p:nvSpPr>
        <p:spPr>
          <a:xfrm>
            <a:off x="6995050" y="3845238"/>
            <a:ext cx="93000" cy="93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6"/>
          <p:cNvSpPr/>
          <p:nvPr/>
        </p:nvSpPr>
        <p:spPr>
          <a:xfrm>
            <a:off x="7088050" y="3845238"/>
            <a:ext cx="93000" cy="93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6"/>
          <p:cNvSpPr/>
          <p:nvPr/>
        </p:nvSpPr>
        <p:spPr>
          <a:xfrm>
            <a:off x="7181050" y="3845238"/>
            <a:ext cx="93000" cy="93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6"/>
          <p:cNvSpPr/>
          <p:nvPr/>
        </p:nvSpPr>
        <p:spPr>
          <a:xfrm>
            <a:off x="7274050" y="3845238"/>
            <a:ext cx="93000" cy="93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6"/>
          <p:cNvSpPr/>
          <p:nvPr/>
        </p:nvSpPr>
        <p:spPr>
          <a:xfrm>
            <a:off x="7367050" y="3845238"/>
            <a:ext cx="93000" cy="93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6"/>
          <p:cNvSpPr/>
          <p:nvPr/>
        </p:nvSpPr>
        <p:spPr>
          <a:xfrm>
            <a:off x="7460050" y="3845238"/>
            <a:ext cx="93000" cy="93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6"/>
          <p:cNvSpPr/>
          <p:nvPr/>
        </p:nvSpPr>
        <p:spPr>
          <a:xfrm>
            <a:off x="7832050" y="3845238"/>
            <a:ext cx="93000" cy="93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6"/>
          <p:cNvSpPr/>
          <p:nvPr/>
        </p:nvSpPr>
        <p:spPr>
          <a:xfrm>
            <a:off x="7925050" y="3845238"/>
            <a:ext cx="93000" cy="93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6"/>
          <p:cNvSpPr/>
          <p:nvPr/>
        </p:nvSpPr>
        <p:spPr>
          <a:xfrm>
            <a:off x="8018050" y="3845238"/>
            <a:ext cx="93000" cy="93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6"/>
          <p:cNvSpPr/>
          <p:nvPr/>
        </p:nvSpPr>
        <p:spPr>
          <a:xfrm>
            <a:off x="8111050" y="3845238"/>
            <a:ext cx="93000" cy="93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6"/>
          <p:cNvSpPr/>
          <p:nvPr/>
        </p:nvSpPr>
        <p:spPr>
          <a:xfrm>
            <a:off x="8204050" y="3845238"/>
            <a:ext cx="93000" cy="93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6"/>
          <p:cNvSpPr/>
          <p:nvPr/>
        </p:nvSpPr>
        <p:spPr>
          <a:xfrm>
            <a:off x="8297050" y="3845238"/>
            <a:ext cx="93000" cy="93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6"/>
          <p:cNvSpPr txBox="1"/>
          <p:nvPr/>
        </p:nvSpPr>
        <p:spPr>
          <a:xfrm>
            <a:off x="6955400" y="3894588"/>
            <a:ext cx="657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Lato"/>
                <a:ea typeface="Lato"/>
                <a:cs typeface="Lato"/>
                <a:sym typeface="Lato"/>
              </a:rPr>
              <a:t>Child 1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26"/>
          <p:cNvSpPr txBox="1"/>
          <p:nvPr/>
        </p:nvSpPr>
        <p:spPr>
          <a:xfrm>
            <a:off x="7784075" y="3894588"/>
            <a:ext cx="657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Lato"/>
                <a:ea typeface="Lato"/>
                <a:cs typeface="Lato"/>
                <a:sym typeface="Lato"/>
              </a:rPr>
              <a:t>Child 2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26"/>
          <p:cNvSpPr txBox="1"/>
          <p:nvPr/>
        </p:nvSpPr>
        <p:spPr>
          <a:xfrm>
            <a:off x="7272400" y="4017600"/>
            <a:ext cx="929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Random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5" name="Google Shape;305;p26"/>
          <p:cNvSpPr/>
          <p:nvPr/>
        </p:nvSpPr>
        <p:spPr>
          <a:xfrm>
            <a:off x="6981825" y="2085525"/>
            <a:ext cx="93000" cy="93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6"/>
          <p:cNvSpPr/>
          <p:nvPr/>
        </p:nvSpPr>
        <p:spPr>
          <a:xfrm>
            <a:off x="7074825" y="2085525"/>
            <a:ext cx="93000" cy="93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6"/>
          <p:cNvSpPr/>
          <p:nvPr/>
        </p:nvSpPr>
        <p:spPr>
          <a:xfrm>
            <a:off x="7167825" y="2085525"/>
            <a:ext cx="93000" cy="93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6"/>
          <p:cNvSpPr/>
          <p:nvPr/>
        </p:nvSpPr>
        <p:spPr>
          <a:xfrm>
            <a:off x="7260825" y="2085525"/>
            <a:ext cx="93000" cy="93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6"/>
          <p:cNvSpPr/>
          <p:nvPr/>
        </p:nvSpPr>
        <p:spPr>
          <a:xfrm>
            <a:off x="7353825" y="2085525"/>
            <a:ext cx="93000" cy="93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6"/>
          <p:cNvSpPr/>
          <p:nvPr/>
        </p:nvSpPr>
        <p:spPr>
          <a:xfrm>
            <a:off x="7446825" y="2085525"/>
            <a:ext cx="93000" cy="93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6"/>
          <p:cNvSpPr/>
          <p:nvPr/>
        </p:nvSpPr>
        <p:spPr>
          <a:xfrm>
            <a:off x="7818825" y="2085525"/>
            <a:ext cx="93000" cy="93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6"/>
          <p:cNvSpPr/>
          <p:nvPr/>
        </p:nvSpPr>
        <p:spPr>
          <a:xfrm>
            <a:off x="7911825" y="2085525"/>
            <a:ext cx="93000" cy="93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6"/>
          <p:cNvSpPr/>
          <p:nvPr/>
        </p:nvSpPr>
        <p:spPr>
          <a:xfrm>
            <a:off x="8004825" y="2085525"/>
            <a:ext cx="93000" cy="93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6"/>
          <p:cNvSpPr/>
          <p:nvPr/>
        </p:nvSpPr>
        <p:spPr>
          <a:xfrm>
            <a:off x="8097825" y="2085525"/>
            <a:ext cx="93000" cy="93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6"/>
          <p:cNvSpPr/>
          <p:nvPr/>
        </p:nvSpPr>
        <p:spPr>
          <a:xfrm>
            <a:off x="8190825" y="2085525"/>
            <a:ext cx="93000" cy="93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6"/>
          <p:cNvSpPr/>
          <p:nvPr/>
        </p:nvSpPr>
        <p:spPr>
          <a:xfrm>
            <a:off x="8283825" y="2085525"/>
            <a:ext cx="93000" cy="93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6"/>
          <p:cNvSpPr txBox="1"/>
          <p:nvPr/>
        </p:nvSpPr>
        <p:spPr>
          <a:xfrm>
            <a:off x="6975525" y="2135525"/>
            <a:ext cx="657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Lato"/>
                <a:ea typeface="Lato"/>
                <a:cs typeface="Lato"/>
                <a:sym typeface="Lato"/>
              </a:rPr>
              <a:t>Parent 1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8" name="Google Shape;318;p26"/>
          <p:cNvSpPr txBox="1"/>
          <p:nvPr/>
        </p:nvSpPr>
        <p:spPr>
          <a:xfrm>
            <a:off x="7770850" y="2135525"/>
            <a:ext cx="657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Lato"/>
                <a:ea typeface="Lato"/>
                <a:cs typeface="Lato"/>
                <a:sym typeface="Lato"/>
              </a:rPr>
              <a:t>Parent 2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9" name="Google Shape;319;p26"/>
          <p:cNvCxnSpPr>
            <a:stCxn id="318" idx="1"/>
          </p:cNvCxnSpPr>
          <p:nvPr/>
        </p:nvCxnSpPr>
        <p:spPr>
          <a:xfrm>
            <a:off x="7770850" y="2273975"/>
            <a:ext cx="8700" cy="24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0" name="Google Shape;320;p26"/>
          <p:cNvSpPr/>
          <p:nvPr/>
        </p:nvSpPr>
        <p:spPr>
          <a:xfrm>
            <a:off x="6981825" y="2583200"/>
            <a:ext cx="93000" cy="93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6"/>
          <p:cNvSpPr/>
          <p:nvPr/>
        </p:nvSpPr>
        <p:spPr>
          <a:xfrm>
            <a:off x="7074825" y="2583200"/>
            <a:ext cx="93000" cy="93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6"/>
          <p:cNvSpPr/>
          <p:nvPr/>
        </p:nvSpPr>
        <p:spPr>
          <a:xfrm>
            <a:off x="7167825" y="2583200"/>
            <a:ext cx="93000" cy="93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6"/>
          <p:cNvSpPr/>
          <p:nvPr/>
        </p:nvSpPr>
        <p:spPr>
          <a:xfrm>
            <a:off x="7260825" y="2583200"/>
            <a:ext cx="93000" cy="93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6"/>
          <p:cNvSpPr/>
          <p:nvPr/>
        </p:nvSpPr>
        <p:spPr>
          <a:xfrm>
            <a:off x="7353825" y="2583200"/>
            <a:ext cx="93000" cy="93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6"/>
          <p:cNvSpPr/>
          <p:nvPr/>
        </p:nvSpPr>
        <p:spPr>
          <a:xfrm>
            <a:off x="7446825" y="2583200"/>
            <a:ext cx="93000" cy="93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6"/>
          <p:cNvSpPr/>
          <p:nvPr/>
        </p:nvSpPr>
        <p:spPr>
          <a:xfrm>
            <a:off x="7818825" y="2583200"/>
            <a:ext cx="93000" cy="93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6"/>
          <p:cNvSpPr/>
          <p:nvPr/>
        </p:nvSpPr>
        <p:spPr>
          <a:xfrm>
            <a:off x="7911825" y="2583200"/>
            <a:ext cx="93000" cy="93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6"/>
          <p:cNvSpPr/>
          <p:nvPr/>
        </p:nvSpPr>
        <p:spPr>
          <a:xfrm>
            <a:off x="8004825" y="2583200"/>
            <a:ext cx="93000" cy="93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6"/>
          <p:cNvSpPr/>
          <p:nvPr/>
        </p:nvSpPr>
        <p:spPr>
          <a:xfrm>
            <a:off x="8097825" y="2583200"/>
            <a:ext cx="93000" cy="93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6"/>
          <p:cNvSpPr/>
          <p:nvPr/>
        </p:nvSpPr>
        <p:spPr>
          <a:xfrm>
            <a:off x="8190825" y="2583200"/>
            <a:ext cx="93000" cy="93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6"/>
          <p:cNvSpPr/>
          <p:nvPr/>
        </p:nvSpPr>
        <p:spPr>
          <a:xfrm>
            <a:off x="8283825" y="2583200"/>
            <a:ext cx="93000" cy="93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6"/>
          <p:cNvSpPr txBox="1"/>
          <p:nvPr/>
        </p:nvSpPr>
        <p:spPr>
          <a:xfrm>
            <a:off x="6942175" y="2632550"/>
            <a:ext cx="657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Lato"/>
                <a:ea typeface="Lato"/>
                <a:cs typeface="Lato"/>
                <a:sym typeface="Lato"/>
              </a:rPr>
              <a:t>Child 1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3" name="Google Shape;333;p26"/>
          <p:cNvSpPr txBox="1"/>
          <p:nvPr/>
        </p:nvSpPr>
        <p:spPr>
          <a:xfrm>
            <a:off x="7770850" y="2632550"/>
            <a:ext cx="657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Lato"/>
                <a:ea typeface="Lato"/>
                <a:cs typeface="Lato"/>
                <a:sym typeface="Lato"/>
              </a:rPr>
              <a:t>Child 2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4" name="Google Shape;334;p26"/>
          <p:cNvSpPr txBox="1"/>
          <p:nvPr/>
        </p:nvSpPr>
        <p:spPr>
          <a:xfrm>
            <a:off x="7259175" y="2755563"/>
            <a:ext cx="929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Alternate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5" name="Google Shape;335;p26"/>
          <p:cNvSpPr txBox="1"/>
          <p:nvPr/>
        </p:nvSpPr>
        <p:spPr>
          <a:xfrm>
            <a:off x="364325" y="3663629"/>
            <a:ext cx="1950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spcBef>
                <a:spcPts val="0"/>
              </a:spcBef>
              <a:spcAft>
                <a:spcPts val="50"/>
              </a:spcAft>
              <a:buNone/>
            </a:pPr>
            <a:r>
              <a:rPr lang="en" sz="2139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Mutation generates variation causing an evolution. Mutation chance should be low so it doesn’t cause too much variation</a:t>
            </a:r>
            <a:endParaRPr sz="2139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26"/>
          <p:cNvSpPr txBox="1"/>
          <p:nvPr/>
        </p:nvSpPr>
        <p:spPr>
          <a:xfrm>
            <a:off x="8143875" y="61650"/>
            <a:ext cx="932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78D7D"/>
                </a:solidFill>
                <a:latin typeface="Lato"/>
                <a:ea typeface="Lato"/>
                <a:cs typeface="Lato"/>
                <a:sym typeface="Lato"/>
              </a:rPr>
              <a:t>Kavin R V</a:t>
            </a:r>
            <a:endParaRPr sz="800">
              <a:solidFill>
                <a:srgbClr val="178D7D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7" name="Google Shape;337;p26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8058150" y="76200"/>
            <a:ext cx="836585" cy="8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7"/>
          <p:cNvSpPr/>
          <p:nvPr/>
        </p:nvSpPr>
        <p:spPr>
          <a:xfrm>
            <a:off x="364325" y="226875"/>
            <a:ext cx="1843200" cy="134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">
                <a:solidFill>
                  <a:schemeClr val="dk1"/>
                </a:solidFill>
              </a:rPr>
              <a:t>____________</a:t>
            </a:r>
            <a:endParaRPr b="1" sz="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Initialisation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</a:rPr>
              <a:t>Randomly selecting the population. In particular for this </a:t>
            </a:r>
            <a:r>
              <a:rPr lang="en" sz="900">
                <a:solidFill>
                  <a:srgbClr val="999999"/>
                </a:solidFill>
              </a:rPr>
              <a:t>problem</a:t>
            </a:r>
            <a:r>
              <a:rPr lang="en" sz="900">
                <a:solidFill>
                  <a:srgbClr val="999999"/>
                </a:solidFill>
              </a:rPr>
              <a:t> randomly </a:t>
            </a:r>
            <a:r>
              <a:rPr lang="en" sz="900">
                <a:solidFill>
                  <a:srgbClr val="999999"/>
                </a:solidFill>
              </a:rPr>
              <a:t>choosing</a:t>
            </a:r>
            <a:r>
              <a:rPr lang="en" sz="900">
                <a:solidFill>
                  <a:srgbClr val="999999"/>
                </a:solidFill>
              </a:rPr>
              <a:t> the </a:t>
            </a:r>
            <a:r>
              <a:rPr lang="en" sz="900">
                <a:solidFill>
                  <a:srgbClr val="999999"/>
                </a:solidFill>
              </a:rPr>
              <a:t>desired</a:t>
            </a:r>
            <a:r>
              <a:rPr lang="en" sz="900">
                <a:solidFill>
                  <a:srgbClr val="999999"/>
                </a:solidFill>
              </a:rPr>
              <a:t> location for fire station facility</a:t>
            </a:r>
            <a:endParaRPr sz="900">
              <a:solidFill>
                <a:srgbClr val="999999"/>
              </a:solidFill>
            </a:endParaRPr>
          </a:p>
        </p:txBody>
      </p:sp>
      <p:pic>
        <p:nvPicPr>
          <p:cNvPr id="343" name="Google Shape;3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2050" y="671038"/>
            <a:ext cx="2829238" cy="84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2065" y="2571750"/>
            <a:ext cx="2829221" cy="84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7"/>
          <p:cNvSpPr/>
          <p:nvPr/>
        </p:nvSpPr>
        <p:spPr>
          <a:xfrm>
            <a:off x="2782175" y="1724600"/>
            <a:ext cx="444000" cy="388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7"/>
          <p:cNvSpPr/>
          <p:nvPr/>
        </p:nvSpPr>
        <p:spPr>
          <a:xfrm>
            <a:off x="3226235" y="1724600"/>
            <a:ext cx="444000" cy="388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7"/>
          <p:cNvSpPr/>
          <p:nvPr/>
        </p:nvSpPr>
        <p:spPr>
          <a:xfrm>
            <a:off x="3670294" y="1724600"/>
            <a:ext cx="444000" cy="388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7"/>
          <p:cNvSpPr/>
          <p:nvPr/>
        </p:nvSpPr>
        <p:spPr>
          <a:xfrm>
            <a:off x="4114354" y="1724600"/>
            <a:ext cx="444000" cy="388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7"/>
          <p:cNvSpPr/>
          <p:nvPr/>
        </p:nvSpPr>
        <p:spPr>
          <a:xfrm>
            <a:off x="4558414" y="1724600"/>
            <a:ext cx="444000" cy="388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7"/>
          <p:cNvSpPr/>
          <p:nvPr/>
        </p:nvSpPr>
        <p:spPr>
          <a:xfrm>
            <a:off x="5002473" y="1724600"/>
            <a:ext cx="444000" cy="388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1" name="Google Shape;351;p27"/>
          <p:cNvCxnSpPr/>
          <p:nvPr/>
        </p:nvCxnSpPr>
        <p:spPr>
          <a:xfrm flipH="1" rot="10800000">
            <a:off x="2554425" y="2320750"/>
            <a:ext cx="354900" cy="48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2" name="Google Shape;352;p27"/>
          <p:cNvSpPr txBox="1"/>
          <p:nvPr/>
        </p:nvSpPr>
        <p:spPr>
          <a:xfrm>
            <a:off x="2782175" y="1359450"/>
            <a:ext cx="264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432     32     112    23        11        7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3" name="Google Shape;353;p27"/>
          <p:cNvSpPr txBox="1"/>
          <p:nvPr/>
        </p:nvSpPr>
        <p:spPr>
          <a:xfrm>
            <a:off x="1272425" y="2918125"/>
            <a:ext cx="9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4" name="Google Shape;354;p27"/>
          <p:cNvSpPr/>
          <p:nvPr/>
        </p:nvSpPr>
        <p:spPr>
          <a:xfrm>
            <a:off x="655250" y="2682600"/>
            <a:ext cx="1843200" cy="9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">
                <a:solidFill>
                  <a:schemeClr val="dk1"/>
                </a:solidFill>
              </a:rPr>
              <a:t>____________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</a:rPr>
              <a:t>For the Data each gene is of length ranges from 0 - 37 denoting potential hub’s location index</a:t>
            </a:r>
            <a:endParaRPr sz="900">
              <a:solidFill>
                <a:srgbClr val="999999"/>
              </a:solidFill>
            </a:endParaRPr>
          </a:p>
        </p:txBody>
      </p:sp>
      <p:sp>
        <p:nvSpPr>
          <p:cNvPr id="355" name="Google Shape;355;p27"/>
          <p:cNvSpPr/>
          <p:nvPr/>
        </p:nvSpPr>
        <p:spPr>
          <a:xfrm rot="714">
            <a:off x="3645840" y="377698"/>
            <a:ext cx="1443600" cy="57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">
                <a:solidFill>
                  <a:schemeClr val="dk1"/>
                </a:solidFill>
              </a:rPr>
              <a:t>____________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</a:rPr>
              <a:t>Each Values are index of the potential location </a:t>
            </a:r>
            <a:endParaRPr sz="900">
              <a:solidFill>
                <a:srgbClr val="999999"/>
              </a:solidFill>
            </a:endParaRPr>
          </a:p>
        </p:txBody>
      </p:sp>
      <p:cxnSp>
        <p:nvCxnSpPr>
          <p:cNvPr id="356" name="Google Shape;356;p27"/>
          <p:cNvCxnSpPr/>
          <p:nvPr/>
        </p:nvCxnSpPr>
        <p:spPr>
          <a:xfrm flipH="1">
            <a:off x="3460160" y="1039075"/>
            <a:ext cx="386400" cy="36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7" name="Google Shape;357;p27"/>
          <p:cNvSpPr/>
          <p:nvPr/>
        </p:nvSpPr>
        <p:spPr>
          <a:xfrm>
            <a:off x="3650400" y="3318325"/>
            <a:ext cx="1843200" cy="9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">
                <a:solidFill>
                  <a:schemeClr val="dk1"/>
                </a:solidFill>
              </a:rPr>
              <a:t>____________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</a:rPr>
              <a:t>The total population is of size 1000 containing such random</a:t>
            </a:r>
            <a:endParaRPr sz="9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</a:rPr>
              <a:t>Sized lists. </a:t>
            </a:r>
            <a:endParaRPr sz="900">
              <a:solidFill>
                <a:srgbClr val="999999"/>
              </a:solidFill>
            </a:endParaRPr>
          </a:p>
        </p:txBody>
      </p:sp>
      <p:sp>
        <p:nvSpPr>
          <p:cNvPr id="358" name="Google Shape;358;p27"/>
          <p:cNvSpPr txBox="1"/>
          <p:nvPr/>
        </p:nvSpPr>
        <p:spPr>
          <a:xfrm>
            <a:off x="8130275" y="69750"/>
            <a:ext cx="932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78D7D"/>
                </a:solidFill>
                <a:latin typeface="Lato"/>
                <a:ea typeface="Lato"/>
                <a:cs typeface="Lato"/>
                <a:sym typeface="Lato"/>
              </a:rPr>
              <a:t>Kavin R V</a:t>
            </a:r>
            <a:endParaRPr sz="800">
              <a:solidFill>
                <a:srgbClr val="178D7D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9" name="Google Shape;359;p27"/>
          <p:cNvPicPr preferRelativeResize="0"/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8058150" y="76200"/>
            <a:ext cx="836585" cy="8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8"/>
          <p:cNvSpPr/>
          <p:nvPr/>
        </p:nvSpPr>
        <p:spPr>
          <a:xfrm>
            <a:off x="364325" y="1569973"/>
            <a:ext cx="1843200" cy="110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">
                <a:solidFill>
                  <a:srgbClr val="178D7D"/>
                </a:solidFill>
              </a:rPr>
              <a:t>____________</a:t>
            </a:r>
            <a:endParaRPr b="1" sz="400">
              <a:solidFill>
                <a:srgbClr val="178D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8D7D"/>
                </a:solidFill>
              </a:rPr>
              <a:t>Fitness</a:t>
            </a:r>
            <a:endParaRPr>
              <a:solidFill>
                <a:srgbClr val="178D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</a:rPr>
              <a:t>objective function is that we have to minimize here. The fitness is the inverse of this function.</a:t>
            </a:r>
            <a:endParaRPr sz="9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999999"/>
              </a:solidFill>
            </a:endParaRPr>
          </a:p>
        </p:txBody>
      </p:sp>
      <p:sp>
        <p:nvSpPr>
          <p:cNvPr id="365" name="Google Shape;365;p28"/>
          <p:cNvSpPr/>
          <p:nvPr/>
        </p:nvSpPr>
        <p:spPr>
          <a:xfrm>
            <a:off x="6925675" y="3430063"/>
            <a:ext cx="1843200" cy="134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">
                <a:solidFill>
                  <a:srgbClr val="178D7D"/>
                </a:solidFill>
              </a:rPr>
              <a:t>____________</a:t>
            </a:r>
            <a:endParaRPr b="1" sz="400">
              <a:solidFill>
                <a:srgbClr val="178D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8D7D"/>
                </a:solidFill>
              </a:rPr>
              <a:t>Selection</a:t>
            </a:r>
            <a:endParaRPr>
              <a:solidFill>
                <a:srgbClr val="178D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</a:rPr>
              <a:t>Probability of selection</a:t>
            </a:r>
            <a:endParaRPr sz="9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</a:rPr>
              <a:t>Is </a:t>
            </a:r>
            <a:r>
              <a:rPr lang="en" sz="900">
                <a:solidFill>
                  <a:srgbClr val="999999"/>
                </a:solidFill>
              </a:rPr>
              <a:t>determined</a:t>
            </a:r>
            <a:r>
              <a:rPr lang="en" sz="900">
                <a:solidFill>
                  <a:srgbClr val="999999"/>
                </a:solidFill>
              </a:rPr>
              <a:t> by fitness.</a:t>
            </a:r>
            <a:endParaRPr sz="9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</a:rPr>
              <a:t>Higher the fitness more times a chromosomes is added to the mating pool. </a:t>
            </a:r>
            <a:endParaRPr sz="9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999999"/>
              </a:solidFill>
            </a:endParaRPr>
          </a:p>
        </p:txBody>
      </p:sp>
      <p:pic>
        <p:nvPicPr>
          <p:cNvPr id="366" name="Google Shape;3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325" y="342900"/>
            <a:ext cx="2892425" cy="83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500" y="3009950"/>
            <a:ext cx="3265151" cy="151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6450" y="1845013"/>
            <a:ext cx="2892425" cy="1453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2900" y="483175"/>
            <a:ext cx="3136450" cy="74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8"/>
          <p:cNvSpPr txBox="1"/>
          <p:nvPr/>
        </p:nvSpPr>
        <p:spPr>
          <a:xfrm>
            <a:off x="7960200" y="35100"/>
            <a:ext cx="932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78D7D"/>
                </a:solidFill>
                <a:latin typeface="Lato"/>
                <a:ea typeface="Lato"/>
                <a:cs typeface="Lato"/>
                <a:sym typeface="Lato"/>
              </a:rPr>
              <a:t>Kavin R V</a:t>
            </a:r>
            <a:endParaRPr sz="800">
              <a:solidFill>
                <a:srgbClr val="178D7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1" name="Google Shape;371;p28"/>
          <p:cNvSpPr/>
          <p:nvPr/>
        </p:nvSpPr>
        <p:spPr>
          <a:xfrm>
            <a:off x="3000375" y="1373525"/>
            <a:ext cx="2703300" cy="96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">
                <a:solidFill>
                  <a:srgbClr val="178D7D"/>
                </a:solidFill>
              </a:rPr>
              <a:t>____________</a:t>
            </a:r>
            <a:endParaRPr b="1" sz="400">
              <a:solidFill>
                <a:srgbClr val="178D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8D7D"/>
                </a:solidFill>
              </a:rPr>
              <a:t>Objective Function</a:t>
            </a:r>
            <a:endParaRPr>
              <a:solidFill>
                <a:srgbClr val="178D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Sum (X[j]*d[j] + Y[i, j] + T[i, j])</a:t>
            </a:r>
            <a:endParaRPr b="1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For all i and j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72" name="Google Shape;372;p28"/>
          <p:cNvSpPr/>
          <p:nvPr/>
        </p:nvSpPr>
        <p:spPr>
          <a:xfrm>
            <a:off x="3653150" y="2571750"/>
            <a:ext cx="2158800" cy="1638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">
                <a:solidFill>
                  <a:srgbClr val="178D7D"/>
                </a:solidFill>
              </a:rPr>
              <a:t>____________</a:t>
            </a:r>
            <a:endParaRPr>
              <a:solidFill>
                <a:srgbClr val="178D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X[j] → 1 if hub is placed at j th potential point, 0 otherwise</a:t>
            </a:r>
            <a:endParaRPr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D[j] → Normalised density of the j th potential point</a:t>
            </a:r>
            <a:endParaRPr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Y[i, j] → 1 if j th hub serves i th demand point.</a:t>
            </a:r>
            <a:endParaRPr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T[i, j] → Normalised travel time from j th point to i th.</a:t>
            </a:r>
            <a:endParaRPr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999999"/>
              </a:solidFill>
            </a:endParaRPr>
          </a:p>
        </p:txBody>
      </p:sp>
      <p:sp>
        <p:nvSpPr>
          <p:cNvPr id="373" name="Google Shape;373;p28"/>
          <p:cNvSpPr/>
          <p:nvPr/>
        </p:nvSpPr>
        <p:spPr>
          <a:xfrm>
            <a:off x="4436700" y="4210350"/>
            <a:ext cx="1843200" cy="69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">
                <a:solidFill>
                  <a:srgbClr val="178D7D"/>
                </a:solidFill>
              </a:rPr>
              <a:t>____________</a:t>
            </a:r>
            <a:endParaRPr>
              <a:solidFill>
                <a:srgbClr val="178D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</a:rPr>
              <a:t>Sum over j(Y[i, j]) = 1 for all i</a:t>
            </a:r>
            <a:endParaRPr sz="9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</a:rPr>
              <a:t>Each demand point should be served only by the nearest hub</a:t>
            </a:r>
            <a:endParaRPr sz="9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</a:rPr>
              <a:t>Min_mat function takes care of it</a:t>
            </a:r>
            <a:endParaRPr sz="900">
              <a:solidFill>
                <a:srgbClr val="999999"/>
              </a:solidFill>
            </a:endParaRPr>
          </a:p>
        </p:txBody>
      </p:sp>
      <p:pic>
        <p:nvPicPr>
          <p:cNvPr id="374" name="Google Shape;374;p28"/>
          <p:cNvPicPr preferRelativeResize="0"/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8058150" y="76200"/>
            <a:ext cx="836585" cy="8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9"/>
          <p:cNvSpPr txBox="1"/>
          <p:nvPr>
            <p:ph idx="4294967295" type="title"/>
          </p:nvPr>
        </p:nvSpPr>
        <p:spPr>
          <a:xfrm>
            <a:off x="585100" y="672350"/>
            <a:ext cx="76884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Fitness Variables</a:t>
            </a:r>
            <a:endParaRPr sz="1500"/>
          </a:p>
        </p:txBody>
      </p:sp>
      <p:sp>
        <p:nvSpPr>
          <p:cNvPr id="380" name="Google Shape;380;p29"/>
          <p:cNvSpPr txBox="1"/>
          <p:nvPr/>
        </p:nvSpPr>
        <p:spPr>
          <a:xfrm>
            <a:off x="1000125" y="2226925"/>
            <a:ext cx="40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X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81" name="Google Shape;381;p29"/>
          <p:cNvCxnSpPr/>
          <p:nvPr/>
        </p:nvCxnSpPr>
        <p:spPr>
          <a:xfrm>
            <a:off x="1505444" y="2452513"/>
            <a:ext cx="5016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2" name="Google Shape;382;p29"/>
          <p:cNvSpPr txBox="1"/>
          <p:nvPr/>
        </p:nvSpPr>
        <p:spPr>
          <a:xfrm>
            <a:off x="2110975" y="2062954"/>
            <a:ext cx="1950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50"/>
              </a:spcAft>
              <a:buNone/>
            </a:pPr>
            <a:r>
              <a:rPr lang="en" sz="2139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432 element vector with ones and zeros. Add to utmost around 60  </a:t>
            </a:r>
            <a:endParaRPr sz="2139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3" name="Google Shape;383;p29"/>
          <p:cNvSpPr txBox="1"/>
          <p:nvPr/>
        </p:nvSpPr>
        <p:spPr>
          <a:xfrm>
            <a:off x="4833275" y="1428525"/>
            <a:ext cx="40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d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84" name="Google Shape;384;p29"/>
          <p:cNvCxnSpPr/>
          <p:nvPr/>
        </p:nvCxnSpPr>
        <p:spPr>
          <a:xfrm>
            <a:off x="5338594" y="1654113"/>
            <a:ext cx="5016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5" name="Google Shape;385;p29"/>
          <p:cNvSpPr txBox="1"/>
          <p:nvPr/>
        </p:nvSpPr>
        <p:spPr>
          <a:xfrm>
            <a:off x="5944125" y="1264554"/>
            <a:ext cx="1950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50"/>
              </a:spcAft>
              <a:buNone/>
            </a:pPr>
            <a:r>
              <a:rPr lang="en" sz="2139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432 element vector of compactness corresponding to potential at the respective index. </a:t>
            </a:r>
            <a:endParaRPr sz="2139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6" name="Google Shape;386;p29"/>
          <p:cNvSpPr txBox="1"/>
          <p:nvPr/>
        </p:nvSpPr>
        <p:spPr>
          <a:xfrm>
            <a:off x="5162550" y="2821300"/>
            <a:ext cx="40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t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87" name="Google Shape;387;p29"/>
          <p:cNvCxnSpPr/>
          <p:nvPr/>
        </p:nvCxnSpPr>
        <p:spPr>
          <a:xfrm>
            <a:off x="5667869" y="3046888"/>
            <a:ext cx="5016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8" name="Google Shape;388;p29"/>
          <p:cNvSpPr txBox="1"/>
          <p:nvPr/>
        </p:nvSpPr>
        <p:spPr>
          <a:xfrm>
            <a:off x="6273400" y="2657329"/>
            <a:ext cx="1950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50"/>
              </a:spcAft>
              <a:buNone/>
            </a:pPr>
            <a:r>
              <a:rPr lang="en" sz="2139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464*432 travel time matrix that is normalized b/w 0 and 1  </a:t>
            </a:r>
            <a:endParaRPr sz="2139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9" name="Google Shape;389;p29"/>
          <p:cNvSpPr txBox="1"/>
          <p:nvPr/>
        </p:nvSpPr>
        <p:spPr>
          <a:xfrm>
            <a:off x="585100" y="4048650"/>
            <a:ext cx="106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min_mat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90" name="Google Shape;390;p29"/>
          <p:cNvCxnSpPr/>
          <p:nvPr/>
        </p:nvCxnSpPr>
        <p:spPr>
          <a:xfrm>
            <a:off x="1757169" y="4294663"/>
            <a:ext cx="5016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1" name="Google Shape;391;p29"/>
          <p:cNvSpPr txBox="1"/>
          <p:nvPr/>
        </p:nvSpPr>
        <p:spPr>
          <a:xfrm>
            <a:off x="2362700" y="3905104"/>
            <a:ext cx="1950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50"/>
              </a:spcAft>
              <a:buNone/>
            </a:pPr>
            <a:r>
              <a:rPr lang="en" sz="2139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Finds the times for the nearest hub to a demand location and add times to a vector to add later basically same as the second part of the objective function. </a:t>
            </a:r>
            <a:endParaRPr sz="2139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0"/>
          <p:cNvSpPr/>
          <p:nvPr/>
        </p:nvSpPr>
        <p:spPr>
          <a:xfrm>
            <a:off x="6786775" y="185063"/>
            <a:ext cx="1843200" cy="134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">
                <a:solidFill>
                  <a:srgbClr val="178D7D"/>
                </a:solidFill>
              </a:rPr>
              <a:t>____________</a:t>
            </a:r>
            <a:endParaRPr b="1" sz="400">
              <a:solidFill>
                <a:srgbClr val="178D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8D7D"/>
                </a:solidFill>
              </a:rPr>
              <a:t>Crossover</a:t>
            </a:r>
            <a:endParaRPr>
              <a:solidFill>
                <a:srgbClr val="178D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999999"/>
              </a:solidFill>
            </a:endParaRPr>
          </a:p>
        </p:txBody>
      </p:sp>
      <p:sp>
        <p:nvSpPr>
          <p:cNvPr id="397" name="Google Shape;397;p30"/>
          <p:cNvSpPr/>
          <p:nvPr/>
        </p:nvSpPr>
        <p:spPr>
          <a:xfrm>
            <a:off x="6981825" y="668175"/>
            <a:ext cx="93000" cy="93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0"/>
          <p:cNvSpPr/>
          <p:nvPr/>
        </p:nvSpPr>
        <p:spPr>
          <a:xfrm>
            <a:off x="7074825" y="668175"/>
            <a:ext cx="93000" cy="93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0"/>
          <p:cNvSpPr/>
          <p:nvPr/>
        </p:nvSpPr>
        <p:spPr>
          <a:xfrm>
            <a:off x="7167825" y="668175"/>
            <a:ext cx="93000" cy="93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0"/>
          <p:cNvSpPr/>
          <p:nvPr/>
        </p:nvSpPr>
        <p:spPr>
          <a:xfrm>
            <a:off x="7260825" y="668175"/>
            <a:ext cx="93000" cy="93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0"/>
          <p:cNvSpPr/>
          <p:nvPr/>
        </p:nvSpPr>
        <p:spPr>
          <a:xfrm>
            <a:off x="7353825" y="668175"/>
            <a:ext cx="93000" cy="93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0"/>
          <p:cNvSpPr/>
          <p:nvPr/>
        </p:nvSpPr>
        <p:spPr>
          <a:xfrm>
            <a:off x="7446825" y="668175"/>
            <a:ext cx="93000" cy="93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0"/>
          <p:cNvSpPr/>
          <p:nvPr/>
        </p:nvSpPr>
        <p:spPr>
          <a:xfrm>
            <a:off x="7818825" y="668175"/>
            <a:ext cx="93000" cy="93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0"/>
          <p:cNvSpPr/>
          <p:nvPr/>
        </p:nvSpPr>
        <p:spPr>
          <a:xfrm>
            <a:off x="7911825" y="668175"/>
            <a:ext cx="93000" cy="93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0"/>
          <p:cNvSpPr/>
          <p:nvPr/>
        </p:nvSpPr>
        <p:spPr>
          <a:xfrm>
            <a:off x="8004825" y="668175"/>
            <a:ext cx="93000" cy="93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0"/>
          <p:cNvSpPr/>
          <p:nvPr/>
        </p:nvSpPr>
        <p:spPr>
          <a:xfrm>
            <a:off x="8097825" y="668175"/>
            <a:ext cx="93000" cy="93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0"/>
          <p:cNvSpPr/>
          <p:nvPr/>
        </p:nvSpPr>
        <p:spPr>
          <a:xfrm>
            <a:off x="8190825" y="668175"/>
            <a:ext cx="93000" cy="93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0"/>
          <p:cNvSpPr/>
          <p:nvPr/>
        </p:nvSpPr>
        <p:spPr>
          <a:xfrm>
            <a:off x="8283825" y="668175"/>
            <a:ext cx="93000" cy="93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0"/>
          <p:cNvSpPr txBox="1"/>
          <p:nvPr/>
        </p:nvSpPr>
        <p:spPr>
          <a:xfrm>
            <a:off x="6975525" y="718175"/>
            <a:ext cx="657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Lato"/>
                <a:ea typeface="Lato"/>
                <a:cs typeface="Lato"/>
                <a:sym typeface="Lato"/>
              </a:rPr>
              <a:t>Parent 1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30"/>
          <p:cNvSpPr txBox="1"/>
          <p:nvPr/>
        </p:nvSpPr>
        <p:spPr>
          <a:xfrm>
            <a:off x="7770850" y="718175"/>
            <a:ext cx="657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Lato"/>
                <a:ea typeface="Lato"/>
                <a:cs typeface="Lato"/>
                <a:sym typeface="Lato"/>
              </a:rPr>
              <a:t>Parent 2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1" name="Google Shape;411;p30"/>
          <p:cNvCxnSpPr>
            <a:stCxn id="410" idx="1"/>
          </p:cNvCxnSpPr>
          <p:nvPr/>
        </p:nvCxnSpPr>
        <p:spPr>
          <a:xfrm>
            <a:off x="7770850" y="856625"/>
            <a:ext cx="8700" cy="24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2" name="Google Shape;412;p30"/>
          <p:cNvSpPr/>
          <p:nvPr/>
        </p:nvSpPr>
        <p:spPr>
          <a:xfrm>
            <a:off x="6981825" y="1165850"/>
            <a:ext cx="93000" cy="93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0"/>
          <p:cNvSpPr/>
          <p:nvPr/>
        </p:nvSpPr>
        <p:spPr>
          <a:xfrm>
            <a:off x="7074825" y="1165850"/>
            <a:ext cx="93000" cy="93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0"/>
          <p:cNvSpPr/>
          <p:nvPr/>
        </p:nvSpPr>
        <p:spPr>
          <a:xfrm>
            <a:off x="7167825" y="1165850"/>
            <a:ext cx="93000" cy="93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0"/>
          <p:cNvSpPr/>
          <p:nvPr/>
        </p:nvSpPr>
        <p:spPr>
          <a:xfrm>
            <a:off x="7260825" y="1165850"/>
            <a:ext cx="93000" cy="93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0"/>
          <p:cNvSpPr/>
          <p:nvPr/>
        </p:nvSpPr>
        <p:spPr>
          <a:xfrm>
            <a:off x="7353825" y="1165850"/>
            <a:ext cx="93000" cy="93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0"/>
          <p:cNvSpPr/>
          <p:nvPr/>
        </p:nvSpPr>
        <p:spPr>
          <a:xfrm>
            <a:off x="7446825" y="1165850"/>
            <a:ext cx="93000" cy="93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0"/>
          <p:cNvSpPr/>
          <p:nvPr/>
        </p:nvSpPr>
        <p:spPr>
          <a:xfrm>
            <a:off x="7818825" y="1165850"/>
            <a:ext cx="93000" cy="93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0"/>
          <p:cNvSpPr/>
          <p:nvPr/>
        </p:nvSpPr>
        <p:spPr>
          <a:xfrm>
            <a:off x="7911825" y="1165850"/>
            <a:ext cx="93000" cy="93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0"/>
          <p:cNvSpPr/>
          <p:nvPr/>
        </p:nvSpPr>
        <p:spPr>
          <a:xfrm>
            <a:off x="8004825" y="1165850"/>
            <a:ext cx="93000" cy="93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0"/>
          <p:cNvSpPr/>
          <p:nvPr/>
        </p:nvSpPr>
        <p:spPr>
          <a:xfrm>
            <a:off x="8097825" y="1165850"/>
            <a:ext cx="93000" cy="93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0"/>
          <p:cNvSpPr/>
          <p:nvPr/>
        </p:nvSpPr>
        <p:spPr>
          <a:xfrm>
            <a:off x="8190825" y="1165850"/>
            <a:ext cx="93000" cy="93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0"/>
          <p:cNvSpPr/>
          <p:nvPr/>
        </p:nvSpPr>
        <p:spPr>
          <a:xfrm>
            <a:off x="8283825" y="1165850"/>
            <a:ext cx="93000" cy="93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0"/>
          <p:cNvSpPr txBox="1"/>
          <p:nvPr/>
        </p:nvSpPr>
        <p:spPr>
          <a:xfrm>
            <a:off x="6942175" y="1215200"/>
            <a:ext cx="657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Lato"/>
                <a:ea typeface="Lato"/>
                <a:cs typeface="Lato"/>
                <a:sym typeface="Lato"/>
              </a:rPr>
              <a:t>Child 1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5" name="Google Shape;425;p30"/>
          <p:cNvSpPr txBox="1"/>
          <p:nvPr/>
        </p:nvSpPr>
        <p:spPr>
          <a:xfrm>
            <a:off x="7770850" y="1215200"/>
            <a:ext cx="657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Lato"/>
                <a:ea typeface="Lato"/>
                <a:cs typeface="Lato"/>
                <a:sym typeface="Lato"/>
              </a:rPr>
              <a:t>Child 2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6" name="Google Shape;426;p30"/>
          <p:cNvSpPr/>
          <p:nvPr/>
        </p:nvSpPr>
        <p:spPr>
          <a:xfrm>
            <a:off x="1208175" y="412163"/>
            <a:ext cx="444000" cy="388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0"/>
          <p:cNvSpPr/>
          <p:nvPr/>
        </p:nvSpPr>
        <p:spPr>
          <a:xfrm>
            <a:off x="1652235" y="412163"/>
            <a:ext cx="444000" cy="388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0"/>
          <p:cNvSpPr/>
          <p:nvPr/>
        </p:nvSpPr>
        <p:spPr>
          <a:xfrm>
            <a:off x="2096294" y="412163"/>
            <a:ext cx="444000" cy="388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0"/>
          <p:cNvSpPr/>
          <p:nvPr/>
        </p:nvSpPr>
        <p:spPr>
          <a:xfrm>
            <a:off x="2540354" y="412163"/>
            <a:ext cx="444000" cy="388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0"/>
          <p:cNvSpPr/>
          <p:nvPr/>
        </p:nvSpPr>
        <p:spPr>
          <a:xfrm>
            <a:off x="2984414" y="412163"/>
            <a:ext cx="444000" cy="388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0"/>
          <p:cNvSpPr/>
          <p:nvPr/>
        </p:nvSpPr>
        <p:spPr>
          <a:xfrm>
            <a:off x="3428473" y="412163"/>
            <a:ext cx="444000" cy="388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0"/>
          <p:cNvSpPr/>
          <p:nvPr/>
        </p:nvSpPr>
        <p:spPr>
          <a:xfrm>
            <a:off x="3872525" y="412163"/>
            <a:ext cx="444000" cy="388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0"/>
          <p:cNvSpPr/>
          <p:nvPr/>
        </p:nvSpPr>
        <p:spPr>
          <a:xfrm>
            <a:off x="4316585" y="412163"/>
            <a:ext cx="444000" cy="388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0"/>
          <p:cNvSpPr/>
          <p:nvPr/>
        </p:nvSpPr>
        <p:spPr>
          <a:xfrm>
            <a:off x="4760644" y="412163"/>
            <a:ext cx="444000" cy="388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0"/>
          <p:cNvSpPr/>
          <p:nvPr/>
        </p:nvSpPr>
        <p:spPr>
          <a:xfrm>
            <a:off x="5204704" y="412163"/>
            <a:ext cx="444000" cy="388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0"/>
          <p:cNvSpPr/>
          <p:nvPr/>
        </p:nvSpPr>
        <p:spPr>
          <a:xfrm>
            <a:off x="5648764" y="412163"/>
            <a:ext cx="444000" cy="388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0"/>
          <p:cNvSpPr/>
          <p:nvPr/>
        </p:nvSpPr>
        <p:spPr>
          <a:xfrm>
            <a:off x="6092823" y="412163"/>
            <a:ext cx="444000" cy="388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0"/>
          <p:cNvSpPr/>
          <p:nvPr/>
        </p:nvSpPr>
        <p:spPr>
          <a:xfrm>
            <a:off x="1208175" y="1156488"/>
            <a:ext cx="444000" cy="388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0"/>
          <p:cNvSpPr/>
          <p:nvPr/>
        </p:nvSpPr>
        <p:spPr>
          <a:xfrm>
            <a:off x="1652235" y="1156488"/>
            <a:ext cx="444000" cy="388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0"/>
          <p:cNvSpPr/>
          <p:nvPr/>
        </p:nvSpPr>
        <p:spPr>
          <a:xfrm>
            <a:off x="2096294" y="1156488"/>
            <a:ext cx="444000" cy="388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0"/>
          <p:cNvSpPr/>
          <p:nvPr/>
        </p:nvSpPr>
        <p:spPr>
          <a:xfrm>
            <a:off x="2540354" y="1156488"/>
            <a:ext cx="444000" cy="388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0"/>
          <p:cNvSpPr/>
          <p:nvPr/>
        </p:nvSpPr>
        <p:spPr>
          <a:xfrm>
            <a:off x="2984414" y="1156488"/>
            <a:ext cx="444000" cy="388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0"/>
          <p:cNvSpPr/>
          <p:nvPr/>
        </p:nvSpPr>
        <p:spPr>
          <a:xfrm>
            <a:off x="3428473" y="1156488"/>
            <a:ext cx="444000" cy="388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0"/>
          <p:cNvSpPr/>
          <p:nvPr/>
        </p:nvSpPr>
        <p:spPr>
          <a:xfrm>
            <a:off x="3872525" y="1156488"/>
            <a:ext cx="444000" cy="388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0"/>
          <p:cNvSpPr/>
          <p:nvPr/>
        </p:nvSpPr>
        <p:spPr>
          <a:xfrm>
            <a:off x="4316585" y="1156488"/>
            <a:ext cx="444000" cy="388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0"/>
          <p:cNvSpPr/>
          <p:nvPr/>
        </p:nvSpPr>
        <p:spPr>
          <a:xfrm>
            <a:off x="4760644" y="1156488"/>
            <a:ext cx="444000" cy="388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0"/>
          <p:cNvSpPr/>
          <p:nvPr/>
        </p:nvSpPr>
        <p:spPr>
          <a:xfrm>
            <a:off x="5204704" y="1156488"/>
            <a:ext cx="444000" cy="388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0"/>
          <p:cNvSpPr/>
          <p:nvPr/>
        </p:nvSpPr>
        <p:spPr>
          <a:xfrm>
            <a:off x="655250" y="2682600"/>
            <a:ext cx="1843200" cy="54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">
                <a:solidFill>
                  <a:schemeClr val="dk1"/>
                </a:solidFill>
              </a:rPr>
              <a:t>____________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</a:rPr>
              <a:t>Midpoint is chosen randomly and New child is formed.</a:t>
            </a:r>
            <a:endParaRPr sz="900">
              <a:solidFill>
                <a:srgbClr val="999999"/>
              </a:solidFill>
            </a:endParaRPr>
          </a:p>
        </p:txBody>
      </p:sp>
      <p:sp>
        <p:nvSpPr>
          <p:cNvPr id="449" name="Google Shape;449;p30"/>
          <p:cNvSpPr/>
          <p:nvPr/>
        </p:nvSpPr>
        <p:spPr>
          <a:xfrm>
            <a:off x="1208175" y="1919538"/>
            <a:ext cx="444000" cy="388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0"/>
          <p:cNvSpPr/>
          <p:nvPr/>
        </p:nvSpPr>
        <p:spPr>
          <a:xfrm>
            <a:off x="1652235" y="1919538"/>
            <a:ext cx="444000" cy="388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0"/>
          <p:cNvSpPr/>
          <p:nvPr/>
        </p:nvSpPr>
        <p:spPr>
          <a:xfrm>
            <a:off x="2096294" y="1919538"/>
            <a:ext cx="444000" cy="388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0"/>
          <p:cNvSpPr/>
          <p:nvPr/>
        </p:nvSpPr>
        <p:spPr>
          <a:xfrm>
            <a:off x="2540354" y="1919538"/>
            <a:ext cx="444000" cy="388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0"/>
          <p:cNvSpPr/>
          <p:nvPr/>
        </p:nvSpPr>
        <p:spPr>
          <a:xfrm>
            <a:off x="2984414" y="1919538"/>
            <a:ext cx="444000" cy="388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0"/>
          <p:cNvSpPr/>
          <p:nvPr/>
        </p:nvSpPr>
        <p:spPr>
          <a:xfrm>
            <a:off x="3428473" y="1919538"/>
            <a:ext cx="444000" cy="388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0"/>
          <p:cNvSpPr/>
          <p:nvPr/>
        </p:nvSpPr>
        <p:spPr>
          <a:xfrm>
            <a:off x="3872550" y="1919538"/>
            <a:ext cx="444000" cy="388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0"/>
          <p:cNvSpPr/>
          <p:nvPr/>
        </p:nvSpPr>
        <p:spPr>
          <a:xfrm>
            <a:off x="4316610" y="1919538"/>
            <a:ext cx="444000" cy="388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0"/>
          <p:cNvSpPr/>
          <p:nvPr/>
        </p:nvSpPr>
        <p:spPr>
          <a:xfrm>
            <a:off x="4760669" y="1919538"/>
            <a:ext cx="444000" cy="388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0"/>
          <p:cNvSpPr/>
          <p:nvPr/>
        </p:nvSpPr>
        <p:spPr>
          <a:xfrm>
            <a:off x="5204729" y="1919538"/>
            <a:ext cx="444000" cy="388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0"/>
          <p:cNvSpPr txBox="1"/>
          <p:nvPr/>
        </p:nvSpPr>
        <p:spPr>
          <a:xfrm>
            <a:off x="251725" y="469450"/>
            <a:ext cx="82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Parent 1: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0" name="Google Shape;460;p30"/>
          <p:cNvSpPr txBox="1"/>
          <p:nvPr/>
        </p:nvSpPr>
        <p:spPr>
          <a:xfrm>
            <a:off x="480425" y="1924275"/>
            <a:ext cx="59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Child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1" name="Google Shape;461;p30"/>
          <p:cNvSpPr txBox="1"/>
          <p:nvPr/>
        </p:nvSpPr>
        <p:spPr>
          <a:xfrm>
            <a:off x="251825" y="1165950"/>
            <a:ext cx="82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Parent 2: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2" name="Google Shape;4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6025" y="1865675"/>
            <a:ext cx="3074599" cy="81692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30"/>
          <p:cNvSpPr/>
          <p:nvPr/>
        </p:nvSpPr>
        <p:spPr>
          <a:xfrm>
            <a:off x="330300" y="3463150"/>
            <a:ext cx="1843200" cy="134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">
                <a:solidFill>
                  <a:srgbClr val="178D7D"/>
                </a:solidFill>
              </a:rPr>
              <a:t>____________</a:t>
            </a:r>
            <a:endParaRPr b="1" sz="400">
              <a:solidFill>
                <a:srgbClr val="178D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8D7D"/>
                </a:solidFill>
              </a:rPr>
              <a:t>Mutation</a:t>
            </a:r>
            <a:endParaRPr>
              <a:solidFill>
                <a:srgbClr val="178D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78D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999999"/>
              </a:solidFill>
            </a:endParaRPr>
          </a:p>
        </p:txBody>
      </p:sp>
      <p:sp>
        <p:nvSpPr>
          <p:cNvPr id="464" name="Google Shape;464;p30"/>
          <p:cNvSpPr/>
          <p:nvPr/>
        </p:nvSpPr>
        <p:spPr>
          <a:xfrm>
            <a:off x="423175" y="3875863"/>
            <a:ext cx="93000" cy="93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0"/>
          <p:cNvSpPr/>
          <p:nvPr/>
        </p:nvSpPr>
        <p:spPr>
          <a:xfrm>
            <a:off x="516175" y="3875863"/>
            <a:ext cx="93000" cy="93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0"/>
          <p:cNvSpPr/>
          <p:nvPr/>
        </p:nvSpPr>
        <p:spPr>
          <a:xfrm>
            <a:off x="609175" y="3875863"/>
            <a:ext cx="93000" cy="93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0"/>
          <p:cNvSpPr/>
          <p:nvPr/>
        </p:nvSpPr>
        <p:spPr>
          <a:xfrm>
            <a:off x="702175" y="3875863"/>
            <a:ext cx="93000" cy="93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0"/>
          <p:cNvSpPr/>
          <p:nvPr/>
        </p:nvSpPr>
        <p:spPr>
          <a:xfrm>
            <a:off x="795175" y="3875863"/>
            <a:ext cx="93000" cy="93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0"/>
          <p:cNvSpPr/>
          <p:nvPr/>
        </p:nvSpPr>
        <p:spPr>
          <a:xfrm>
            <a:off x="888175" y="3875863"/>
            <a:ext cx="93000" cy="93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0"/>
          <p:cNvSpPr/>
          <p:nvPr/>
        </p:nvSpPr>
        <p:spPr>
          <a:xfrm>
            <a:off x="1101825" y="4271913"/>
            <a:ext cx="140700" cy="1254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0"/>
          <p:cNvSpPr/>
          <p:nvPr/>
        </p:nvSpPr>
        <p:spPr>
          <a:xfrm>
            <a:off x="1242290" y="4271913"/>
            <a:ext cx="140700" cy="1254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0"/>
          <p:cNvSpPr/>
          <p:nvPr/>
        </p:nvSpPr>
        <p:spPr>
          <a:xfrm>
            <a:off x="1382754" y="4271913"/>
            <a:ext cx="140700" cy="1254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0"/>
          <p:cNvSpPr/>
          <p:nvPr/>
        </p:nvSpPr>
        <p:spPr>
          <a:xfrm>
            <a:off x="1523219" y="4271913"/>
            <a:ext cx="140700" cy="1254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0"/>
          <p:cNvSpPr/>
          <p:nvPr/>
        </p:nvSpPr>
        <p:spPr>
          <a:xfrm>
            <a:off x="1663684" y="4271913"/>
            <a:ext cx="140700" cy="1254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0"/>
          <p:cNvSpPr/>
          <p:nvPr/>
        </p:nvSpPr>
        <p:spPr>
          <a:xfrm>
            <a:off x="1804148" y="4271913"/>
            <a:ext cx="140700" cy="1254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6" name="Google Shape;476;p30"/>
          <p:cNvCxnSpPr>
            <a:endCxn id="473" idx="0"/>
          </p:cNvCxnSpPr>
          <p:nvPr/>
        </p:nvCxnSpPr>
        <p:spPr>
          <a:xfrm>
            <a:off x="981569" y="3951813"/>
            <a:ext cx="612000" cy="32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7" name="Google Shape;477;p30"/>
          <p:cNvSpPr txBox="1"/>
          <p:nvPr/>
        </p:nvSpPr>
        <p:spPr>
          <a:xfrm>
            <a:off x="981175" y="3863988"/>
            <a:ext cx="1421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Lato"/>
                <a:ea typeface="Lato"/>
                <a:cs typeface="Lato"/>
                <a:sym typeface="Lato"/>
              </a:rPr>
              <a:t>P &lt;= 1%  (Based on problem size)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8" name="Google Shape;478;p30"/>
          <p:cNvSpPr txBox="1"/>
          <p:nvPr/>
        </p:nvSpPr>
        <p:spPr>
          <a:xfrm>
            <a:off x="2402275" y="3599854"/>
            <a:ext cx="1950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spcBef>
                <a:spcPts val="0"/>
              </a:spcBef>
              <a:spcAft>
                <a:spcPts val="50"/>
              </a:spcAft>
              <a:buNone/>
            </a:pPr>
            <a:r>
              <a:rPr lang="en" sz="2139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Each gene in the </a:t>
            </a:r>
            <a:r>
              <a:rPr lang="en" sz="2139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chosen</a:t>
            </a:r>
            <a:r>
              <a:rPr lang="en" sz="2139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 to be mutated with probability of 1%.  After the mutation the child replace a </a:t>
            </a:r>
            <a:r>
              <a:rPr lang="en" sz="2139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member</a:t>
            </a:r>
            <a:r>
              <a:rPr lang="en" sz="2139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 in the population.</a:t>
            </a:r>
            <a:endParaRPr sz="2139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9" name="Google Shape;47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6025" y="3599850"/>
            <a:ext cx="2985251" cy="876903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30"/>
          <p:cNvSpPr txBox="1"/>
          <p:nvPr/>
        </p:nvSpPr>
        <p:spPr>
          <a:xfrm>
            <a:off x="8097825" y="54425"/>
            <a:ext cx="932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78D7D"/>
                </a:solidFill>
                <a:latin typeface="Lato"/>
                <a:ea typeface="Lato"/>
                <a:cs typeface="Lato"/>
                <a:sym typeface="Lato"/>
              </a:rPr>
              <a:t>Kavin R V</a:t>
            </a:r>
            <a:endParaRPr sz="800">
              <a:solidFill>
                <a:srgbClr val="178D7D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81" name="Google Shape;481;p30"/>
          <p:cNvPicPr preferRelativeResize="0"/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8058150" y="76200"/>
            <a:ext cx="836585" cy="8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Results And Discussion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87" name="Google Shape;487;p31"/>
          <p:cNvSpPr txBox="1"/>
          <p:nvPr>
            <p:ph idx="4294967295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a population size of 1000, we have</a:t>
            </a:r>
            <a:endParaRPr b="1"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➔"/>
            </a:pPr>
            <a:r>
              <a:rPr b="1"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Looped through our model and stopped it at desired loop</a:t>
            </a:r>
            <a:endParaRPr b="1"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➔"/>
            </a:pPr>
            <a:r>
              <a:rPr b="1"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Achieved average population fitness of 0.52</a:t>
            </a:r>
            <a:endParaRPr b="1"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➔"/>
            </a:pPr>
            <a:r>
              <a:rPr b="1"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Achieved best fitness value of 0.7 -----&gt; objective function value = 10/0.7 (approx)</a:t>
            </a:r>
            <a:endParaRPr b="1"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611376" cy="4838700"/>
          </a:xfrm>
          <a:prstGeom prst="rect">
            <a:avLst/>
          </a:prstGeom>
          <a:noFill/>
          <a:ln>
            <a:noFill/>
          </a:ln>
          <a:effectLst>
            <a:outerShdw blurRad="571500" rotWithShape="0" algn="bl" dir="2220000" dist="38100">
              <a:srgbClr val="000000">
                <a:alpha val="50000"/>
              </a:srgbClr>
            </a:outerShdw>
          </a:effectLst>
        </p:spPr>
      </p:pic>
      <p:sp>
        <p:nvSpPr>
          <p:cNvPr id="493" name="Google Shape;493;p32"/>
          <p:cNvSpPr/>
          <p:nvPr/>
        </p:nvSpPr>
        <p:spPr>
          <a:xfrm>
            <a:off x="4268925" y="450250"/>
            <a:ext cx="381000" cy="3810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2"/>
          <p:cNvSpPr txBox="1"/>
          <p:nvPr/>
        </p:nvSpPr>
        <p:spPr>
          <a:xfrm>
            <a:off x="4818675" y="391600"/>
            <a:ext cx="30006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50"/>
              </a:spcAft>
              <a:buNone/>
            </a:pPr>
            <a:r>
              <a:rPr lang="en" sz="2139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Fixed Location (Physical Fire stations)</a:t>
            </a:r>
            <a:endParaRPr sz="2139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5" name="Google Shape;495;p32"/>
          <p:cNvSpPr/>
          <p:nvPr/>
        </p:nvSpPr>
        <p:spPr>
          <a:xfrm>
            <a:off x="4329550" y="1190075"/>
            <a:ext cx="272700" cy="2460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2"/>
          <p:cNvSpPr txBox="1"/>
          <p:nvPr/>
        </p:nvSpPr>
        <p:spPr>
          <a:xfrm>
            <a:off x="4810025" y="1148750"/>
            <a:ext cx="31911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0" lvl="0" marL="0" rtl="0" algn="l">
              <a:spcBef>
                <a:spcPts val="0"/>
              </a:spcBef>
              <a:spcAft>
                <a:spcPts val="50"/>
              </a:spcAft>
              <a:buNone/>
            </a:pPr>
            <a:r>
              <a:rPr lang="en" sz="2139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Dynamic Hubs</a:t>
            </a:r>
            <a:r>
              <a:rPr lang="en" sz="2139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 (Movable Fire stations hubs)</a:t>
            </a:r>
            <a:endParaRPr sz="2139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7" name="Google Shape;497;p32"/>
          <p:cNvSpPr/>
          <p:nvPr/>
        </p:nvSpPr>
        <p:spPr>
          <a:xfrm>
            <a:off x="4398825" y="1955875"/>
            <a:ext cx="151500" cy="129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2"/>
          <p:cNvSpPr txBox="1"/>
          <p:nvPr/>
        </p:nvSpPr>
        <p:spPr>
          <a:xfrm>
            <a:off x="4849850" y="1771675"/>
            <a:ext cx="31911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50"/>
              </a:spcAft>
              <a:buNone/>
            </a:pPr>
            <a:r>
              <a:rPr lang="en" sz="2139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Potential Locations</a:t>
            </a:r>
            <a:endParaRPr sz="2139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9" name="Google Shape;499;p32"/>
          <p:cNvPicPr preferRelativeResize="0"/>
          <p:nvPr/>
        </p:nvPicPr>
        <p:blipFill rotWithShape="1">
          <a:blip r:embed="rId4">
            <a:alphaModFix/>
          </a:blip>
          <a:srcRect b="6604" l="0" r="0" t="6604"/>
          <a:stretch/>
        </p:blipFill>
        <p:spPr>
          <a:xfrm>
            <a:off x="3988900" y="2394600"/>
            <a:ext cx="3191101" cy="1879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3350" y="3288300"/>
            <a:ext cx="3357449" cy="165600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01" name="Google Shape;501;p32"/>
          <p:cNvPicPr preferRelativeResize="0"/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8058150" y="76200"/>
            <a:ext cx="836585" cy="8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32"/>
          <p:cNvSpPr txBox="1"/>
          <p:nvPr/>
        </p:nvSpPr>
        <p:spPr>
          <a:xfrm>
            <a:off x="2715875" y="4490700"/>
            <a:ext cx="932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78D7D"/>
                </a:solidFill>
                <a:latin typeface="Lato"/>
                <a:ea typeface="Lato"/>
                <a:cs typeface="Lato"/>
                <a:sym typeface="Lato"/>
              </a:rPr>
              <a:t>Kavin R V</a:t>
            </a:r>
            <a:endParaRPr sz="800">
              <a:solidFill>
                <a:srgbClr val="178D7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3" name="Google Shape;503;p32"/>
          <p:cNvSpPr txBox="1"/>
          <p:nvPr/>
        </p:nvSpPr>
        <p:spPr>
          <a:xfrm>
            <a:off x="4149825" y="3889775"/>
            <a:ext cx="699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78D7D"/>
                </a:solidFill>
                <a:latin typeface="Lato"/>
                <a:ea typeface="Lato"/>
                <a:cs typeface="Lato"/>
                <a:sym typeface="Lato"/>
              </a:rPr>
              <a:t>Kavin R V</a:t>
            </a:r>
            <a:endParaRPr sz="800">
              <a:solidFill>
                <a:srgbClr val="178D7D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33" title="My Movi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1527" y="152400"/>
            <a:ext cx="5922998" cy="333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33"/>
          <p:cNvSpPr txBox="1"/>
          <p:nvPr/>
        </p:nvSpPr>
        <p:spPr>
          <a:xfrm>
            <a:off x="358725" y="1383129"/>
            <a:ext cx="1950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39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This is how our dashboard looks like</a:t>
            </a:r>
            <a:r>
              <a:rPr lang="en" sz="2139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139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50"/>
              </a:spcBef>
              <a:spcAft>
                <a:spcPts val="50"/>
              </a:spcAft>
              <a:buNone/>
            </a:pPr>
            <a:r>
              <a:t/>
            </a:r>
            <a:endParaRPr sz="2139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0" name="Google Shape;510;p33"/>
          <p:cNvSpPr txBox="1"/>
          <p:nvPr/>
        </p:nvSpPr>
        <p:spPr>
          <a:xfrm>
            <a:off x="277325" y="2470729"/>
            <a:ext cx="1950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39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It is a speed up version of our execution</a:t>
            </a:r>
            <a:r>
              <a:rPr lang="en" sz="2139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139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50"/>
              </a:spcBef>
              <a:spcAft>
                <a:spcPts val="50"/>
              </a:spcAft>
              <a:buNone/>
            </a:pPr>
            <a:r>
              <a:t/>
            </a:r>
            <a:endParaRPr sz="2139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1" name="Google Shape;511;p33"/>
          <p:cNvSpPr txBox="1"/>
          <p:nvPr/>
        </p:nvSpPr>
        <p:spPr>
          <a:xfrm>
            <a:off x="358725" y="3393774"/>
            <a:ext cx="21696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3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54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In this </a:t>
            </a:r>
            <a:r>
              <a:rPr lang="en" sz="3154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particular</a:t>
            </a:r>
            <a:r>
              <a:rPr lang="en" sz="3154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 case we were able to get a very good fit which not possible often as you can see in the other images</a:t>
            </a:r>
            <a:r>
              <a:rPr lang="en" sz="3154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3154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50"/>
              </a:spcBef>
              <a:spcAft>
                <a:spcPts val="50"/>
              </a:spcAft>
              <a:buNone/>
            </a:pPr>
            <a:r>
              <a:t/>
            </a:r>
            <a:endParaRPr sz="2139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2" name="Google Shape;51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9475" y="3086575"/>
            <a:ext cx="2571351" cy="174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1050" y="3086568"/>
            <a:ext cx="2571351" cy="1745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33"/>
          <p:cNvPicPr preferRelativeResize="0"/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8058150" y="76200"/>
            <a:ext cx="836585" cy="8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33"/>
          <p:cNvSpPr txBox="1"/>
          <p:nvPr/>
        </p:nvSpPr>
        <p:spPr>
          <a:xfrm>
            <a:off x="7677525" y="2611700"/>
            <a:ext cx="932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78D7D"/>
                </a:solidFill>
                <a:latin typeface="Lato"/>
                <a:ea typeface="Lato"/>
                <a:cs typeface="Lato"/>
                <a:sym typeface="Lato"/>
              </a:rPr>
              <a:t>Kavin R V</a:t>
            </a:r>
            <a:endParaRPr sz="800">
              <a:solidFill>
                <a:srgbClr val="178D7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6" name="Google Shape;516;p33"/>
          <p:cNvSpPr txBox="1"/>
          <p:nvPr/>
        </p:nvSpPr>
        <p:spPr>
          <a:xfrm>
            <a:off x="7587475" y="4374675"/>
            <a:ext cx="932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78D7D"/>
                </a:solidFill>
                <a:latin typeface="Lato"/>
                <a:ea typeface="Lato"/>
                <a:cs typeface="Lato"/>
                <a:sym typeface="Lato"/>
              </a:rPr>
              <a:t>Kavin R V</a:t>
            </a:r>
            <a:endParaRPr sz="800">
              <a:solidFill>
                <a:srgbClr val="178D7D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Conclusion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22" name="Google Shape;522;p34"/>
          <p:cNvSpPr txBox="1"/>
          <p:nvPr>
            <p:ph idx="4294967295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B4B4B"/>
              </a:buClr>
              <a:buSzPts val="1600"/>
              <a:buFont typeface="Calibri"/>
              <a:buChar char="➔"/>
            </a:pPr>
            <a:r>
              <a:rPr b="1" lang="en" sz="1600">
                <a:solidFill>
                  <a:srgbClr val="4B4B4B"/>
                </a:solidFill>
                <a:latin typeface="Calibri"/>
                <a:ea typeface="Calibri"/>
                <a:cs typeface="Calibri"/>
                <a:sym typeface="Calibri"/>
              </a:rPr>
              <a:t>We have been able to find out potential locations, assign dynamic hubs for each and were able to visualise which fixed location will serve them.</a:t>
            </a:r>
            <a:endParaRPr b="1" sz="1600">
              <a:solidFill>
                <a:srgbClr val="4B4B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600"/>
              <a:buFont typeface="Calibri"/>
              <a:buChar char="➔"/>
            </a:pPr>
            <a:r>
              <a:rPr b="1" lang="en" sz="1600">
                <a:solidFill>
                  <a:srgbClr val="4B4B4B"/>
                </a:solidFill>
                <a:latin typeface="Calibri"/>
                <a:ea typeface="Calibri"/>
                <a:cs typeface="Calibri"/>
                <a:sym typeface="Calibri"/>
              </a:rPr>
              <a:t>The allocation is such that the hub may serve multiple demand points but each demand point is served only by a single hub.</a:t>
            </a:r>
            <a:endParaRPr b="1" sz="1600">
              <a:solidFill>
                <a:srgbClr val="4B4B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</a:t>
            </a:r>
            <a:endParaRPr/>
          </a:p>
        </p:txBody>
      </p:sp>
      <p:sp>
        <p:nvSpPr>
          <p:cNvPr id="528" name="Google Shape;528;p35"/>
          <p:cNvSpPr txBox="1"/>
          <p:nvPr>
            <p:ph type="title"/>
          </p:nvPr>
        </p:nvSpPr>
        <p:spPr>
          <a:xfrm>
            <a:off x="729450" y="1318650"/>
            <a:ext cx="5454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</a:rPr>
              <a:t>Further Work</a:t>
            </a:r>
            <a:r>
              <a:rPr lang="en"/>
              <a:t>s</a:t>
            </a:r>
            <a:endParaRPr sz="3000"/>
          </a:p>
        </p:txBody>
      </p:sp>
      <p:sp>
        <p:nvSpPr>
          <p:cNvPr id="529" name="Google Shape;529;p35"/>
          <p:cNvSpPr/>
          <p:nvPr/>
        </p:nvSpPr>
        <p:spPr>
          <a:xfrm>
            <a:off x="5570350" y="1879688"/>
            <a:ext cx="401400" cy="3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30" name="Google Shape;530;p35"/>
          <p:cNvSpPr/>
          <p:nvPr/>
        </p:nvSpPr>
        <p:spPr>
          <a:xfrm>
            <a:off x="4844150" y="2013900"/>
            <a:ext cx="183600" cy="177000"/>
          </a:xfrm>
          <a:prstGeom prst="ellipse">
            <a:avLst/>
          </a:prstGeom>
          <a:solidFill>
            <a:srgbClr val="4AA96C"/>
          </a:solidFill>
          <a:ln cap="flat" cmpd="sng" w="9525">
            <a:solidFill>
              <a:srgbClr val="4AA9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5"/>
          <p:cNvSpPr/>
          <p:nvPr/>
        </p:nvSpPr>
        <p:spPr>
          <a:xfrm>
            <a:off x="6477000" y="2452725"/>
            <a:ext cx="183600" cy="177000"/>
          </a:xfrm>
          <a:prstGeom prst="ellipse">
            <a:avLst/>
          </a:prstGeom>
          <a:solidFill>
            <a:srgbClr val="4AA96C"/>
          </a:solidFill>
          <a:ln cap="flat" cmpd="sng" w="9525">
            <a:solidFill>
              <a:srgbClr val="4AA9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5"/>
          <p:cNvSpPr/>
          <p:nvPr/>
        </p:nvSpPr>
        <p:spPr>
          <a:xfrm>
            <a:off x="5101300" y="3022425"/>
            <a:ext cx="183600" cy="177000"/>
          </a:xfrm>
          <a:prstGeom prst="ellipse">
            <a:avLst/>
          </a:prstGeom>
          <a:solidFill>
            <a:srgbClr val="4AA96C"/>
          </a:solidFill>
          <a:ln cap="flat" cmpd="sng" w="9525">
            <a:solidFill>
              <a:srgbClr val="4AA9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5"/>
          <p:cNvSpPr/>
          <p:nvPr/>
        </p:nvSpPr>
        <p:spPr>
          <a:xfrm>
            <a:off x="5335350" y="1427550"/>
            <a:ext cx="183600" cy="177000"/>
          </a:xfrm>
          <a:prstGeom prst="ellipse">
            <a:avLst/>
          </a:prstGeom>
          <a:solidFill>
            <a:srgbClr val="4AA96C"/>
          </a:solidFill>
          <a:ln cap="flat" cmpd="sng" w="9525">
            <a:solidFill>
              <a:srgbClr val="4AA9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5"/>
          <p:cNvSpPr/>
          <p:nvPr/>
        </p:nvSpPr>
        <p:spPr>
          <a:xfrm>
            <a:off x="5966725" y="2845425"/>
            <a:ext cx="183600" cy="177000"/>
          </a:xfrm>
          <a:prstGeom prst="ellipse">
            <a:avLst/>
          </a:prstGeom>
          <a:solidFill>
            <a:srgbClr val="4AA96C"/>
          </a:solidFill>
          <a:ln cap="flat" cmpd="sng" w="9525">
            <a:solidFill>
              <a:srgbClr val="4AA9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35"/>
          <p:cNvSpPr/>
          <p:nvPr/>
        </p:nvSpPr>
        <p:spPr>
          <a:xfrm>
            <a:off x="6415750" y="1524150"/>
            <a:ext cx="183600" cy="177000"/>
          </a:xfrm>
          <a:prstGeom prst="ellipse">
            <a:avLst/>
          </a:prstGeom>
          <a:solidFill>
            <a:srgbClr val="4AA96C"/>
          </a:solidFill>
          <a:ln cap="flat" cmpd="sng" w="9525">
            <a:solidFill>
              <a:srgbClr val="4AA9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35"/>
          <p:cNvSpPr/>
          <p:nvPr/>
        </p:nvSpPr>
        <p:spPr>
          <a:xfrm>
            <a:off x="4920350" y="2382775"/>
            <a:ext cx="108900" cy="108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35"/>
          <p:cNvSpPr/>
          <p:nvPr/>
        </p:nvSpPr>
        <p:spPr>
          <a:xfrm>
            <a:off x="5725850" y="2972000"/>
            <a:ext cx="108900" cy="108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35"/>
          <p:cNvSpPr/>
          <p:nvPr/>
        </p:nvSpPr>
        <p:spPr>
          <a:xfrm>
            <a:off x="5226450" y="2879475"/>
            <a:ext cx="108900" cy="108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5"/>
          <p:cNvSpPr/>
          <p:nvPr/>
        </p:nvSpPr>
        <p:spPr>
          <a:xfrm>
            <a:off x="4992400" y="2863100"/>
            <a:ext cx="108900" cy="108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5"/>
          <p:cNvSpPr/>
          <p:nvPr/>
        </p:nvSpPr>
        <p:spPr>
          <a:xfrm>
            <a:off x="4920350" y="3170625"/>
            <a:ext cx="108900" cy="108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5"/>
          <p:cNvSpPr/>
          <p:nvPr/>
        </p:nvSpPr>
        <p:spPr>
          <a:xfrm>
            <a:off x="5356950" y="3116175"/>
            <a:ext cx="108900" cy="108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35"/>
          <p:cNvSpPr/>
          <p:nvPr/>
        </p:nvSpPr>
        <p:spPr>
          <a:xfrm>
            <a:off x="5422550" y="3320300"/>
            <a:ext cx="108900" cy="108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5"/>
          <p:cNvSpPr/>
          <p:nvPr/>
        </p:nvSpPr>
        <p:spPr>
          <a:xfrm>
            <a:off x="5966725" y="3213063"/>
            <a:ext cx="108900" cy="108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35"/>
          <p:cNvSpPr/>
          <p:nvPr/>
        </p:nvSpPr>
        <p:spPr>
          <a:xfrm>
            <a:off x="6705600" y="1604550"/>
            <a:ext cx="108900" cy="108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35"/>
          <p:cNvSpPr/>
          <p:nvPr/>
        </p:nvSpPr>
        <p:spPr>
          <a:xfrm>
            <a:off x="5565325" y="2486775"/>
            <a:ext cx="108900" cy="108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35"/>
          <p:cNvSpPr/>
          <p:nvPr/>
        </p:nvSpPr>
        <p:spPr>
          <a:xfrm>
            <a:off x="5769425" y="1558200"/>
            <a:ext cx="108900" cy="108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35"/>
          <p:cNvSpPr/>
          <p:nvPr/>
        </p:nvSpPr>
        <p:spPr>
          <a:xfrm>
            <a:off x="5027750" y="3429200"/>
            <a:ext cx="108900" cy="108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35"/>
          <p:cNvSpPr/>
          <p:nvPr/>
        </p:nvSpPr>
        <p:spPr>
          <a:xfrm>
            <a:off x="5372700" y="2130675"/>
            <a:ext cx="108900" cy="108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35"/>
          <p:cNvSpPr/>
          <p:nvPr/>
        </p:nvSpPr>
        <p:spPr>
          <a:xfrm>
            <a:off x="6306850" y="2552850"/>
            <a:ext cx="108900" cy="108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5"/>
          <p:cNvSpPr/>
          <p:nvPr/>
        </p:nvSpPr>
        <p:spPr>
          <a:xfrm>
            <a:off x="6368100" y="2299650"/>
            <a:ext cx="108900" cy="108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5"/>
          <p:cNvSpPr/>
          <p:nvPr/>
        </p:nvSpPr>
        <p:spPr>
          <a:xfrm>
            <a:off x="6660600" y="2770575"/>
            <a:ext cx="108900" cy="108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5"/>
          <p:cNvSpPr/>
          <p:nvPr/>
        </p:nvSpPr>
        <p:spPr>
          <a:xfrm>
            <a:off x="5101300" y="1808625"/>
            <a:ext cx="108900" cy="108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5"/>
          <p:cNvSpPr/>
          <p:nvPr/>
        </p:nvSpPr>
        <p:spPr>
          <a:xfrm>
            <a:off x="6150325" y="1808625"/>
            <a:ext cx="108900" cy="108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35"/>
          <p:cNvSpPr/>
          <p:nvPr/>
        </p:nvSpPr>
        <p:spPr>
          <a:xfrm>
            <a:off x="5829900" y="2587875"/>
            <a:ext cx="108900" cy="108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35"/>
          <p:cNvSpPr/>
          <p:nvPr/>
        </p:nvSpPr>
        <p:spPr>
          <a:xfrm>
            <a:off x="5982300" y="2740275"/>
            <a:ext cx="108900" cy="108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35"/>
          <p:cNvSpPr/>
          <p:nvPr/>
        </p:nvSpPr>
        <p:spPr>
          <a:xfrm>
            <a:off x="6150325" y="1318650"/>
            <a:ext cx="108900" cy="108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35"/>
          <p:cNvSpPr/>
          <p:nvPr/>
        </p:nvSpPr>
        <p:spPr>
          <a:xfrm>
            <a:off x="5780188" y="1318650"/>
            <a:ext cx="108900" cy="108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5"/>
          <p:cNvSpPr/>
          <p:nvPr/>
        </p:nvSpPr>
        <p:spPr>
          <a:xfrm>
            <a:off x="6514350" y="1909350"/>
            <a:ext cx="108900" cy="108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9" name="Google Shape;559;p35"/>
          <p:cNvCxnSpPr>
            <a:endCxn id="532" idx="7"/>
          </p:cNvCxnSpPr>
          <p:nvPr/>
        </p:nvCxnSpPr>
        <p:spPr>
          <a:xfrm flipH="1">
            <a:off x="5258012" y="2238346"/>
            <a:ext cx="389100" cy="810000"/>
          </a:xfrm>
          <a:prstGeom prst="straightConnector1">
            <a:avLst/>
          </a:prstGeom>
          <a:noFill/>
          <a:ln cap="flat" cmpd="sng" w="9525">
            <a:solidFill>
              <a:srgbClr val="178D7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0" name="Google Shape;560;p35"/>
          <p:cNvSpPr txBox="1"/>
          <p:nvPr/>
        </p:nvSpPr>
        <p:spPr>
          <a:xfrm>
            <a:off x="2851325" y="2913529"/>
            <a:ext cx="1950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spcBef>
                <a:spcPts val="0"/>
              </a:spcBef>
              <a:spcAft>
                <a:spcPts val="50"/>
              </a:spcAft>
              <a:buNone/>
            </a:pPr>
            <a:r>
              <a:rPr lang="en" sz="2139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Aloting no of vehicle that an hub can get from a particular station near that hub such that it could satisfy the demand of each points.</a:t>
            </a:r>
            <a:endParaRPr sz="2139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1" name="Google Shape;561;p35"/>
          <p:cNvSpPr txBox="1"/>
          <p:nvPr/>
        </p:nvSpPr>
        <p:spPr>
          <a:xfrm>
            <a:off x="672250" y="2130679"/>
            <a:ext cx="1950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spcBef>
                <a:spcPts val="0"/>
              </a:spcBef>
              <a:spcAft>
                <a:spcPts val="50"/>
              </a:spcAft>
              <a:buNone/>
            </a:pPr>
            <a:r>
              <a:rPr lang="en" sz="2139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Complexity of each genetic cycle is very high. We could try to improve it make better to improve the speed of the program.</a:t>
            </a:r>
            <a:endParaRPr sz="2139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2" name="Google Shape;562;p35"/>
          <p:cNvSpPr txBox="1"/>
          <p:nvPr/>
        </p:nvSpPr>
        <p:spPr>
          <a:xfrm>
            <a:off x="6919200" y="3733329"/>
            <a:ext cx="1950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0" lvl="0" marL="0" rtl="0" algn="l">
              <a:spcBef>
                <a:spcPts val="0"/>
              </a:spcBef>
              <a:spcAft>
                <a:spcPts val="50"/>
              </a:spcAft>
              <a:buNone/>
            </a:pPr>
            <a:r>
              <a:rPr lang="en" sz="2139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We could also try to build it under additional constraints of vehicle availability.</a:t>
            </a:r>
            <a:endParaRPr sz="2139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3" name="Google Shape;563;p35"/>
          <p:cNvSpPr txBox="1"/>
          <p:nvPr/>
        </p:nvSpPr>
        <p:spPr>
          <a:xfrm>
            <a:off x="796825" y="3804529"/>
            <a:ext cx="1950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0" lvl="0" marL="0" rtl="0" algn="l">
              <a:spcBef>
                <a:spcPts val="0"/>
              </a:spcBef>
              <a:spcAft>
                <a:spcPts val="50"/>
              </a:spcAft>
              <a:buNone/>
            </a:pPr>
            <a:r>
              <a:rPr lang="en" sz="2139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Can find better value to normalize the fitness. Cause it would give us better results</a:t>
            </a:r>
            <a:endParaRPr sz="2139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4" name="Google Shape;564;p35"/>
          <p:cNvSpPr txBox="1"/>
          <p:nvPr/>
        </p:nvSpPr>
        <p:spPr>
          <a:xfrm>
            <a:off x="3884450" y="2341192"/>
            <a:ext cx="1950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"/>
              </a:spcAft>
              <a:buNone/>
            </a:pPr>
            <a:r>
              <a:rPr lang="en" sz="2139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[1, 5, 3, 1]</a:t>
            </a:r>
            <a:endParaRPr sz="2139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65" name="Google Shape;565;p35"/>
          <p:cNvCxnSpPr/>
          <p:nvPr/>
        </p:nvCxnSpPr>
        <p:spPr>
          <a:xfrm>
            <a:off x="4043800" y="1636575"/>
            <a:ext cx="415500" cy="68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6" name="Google Shape;566;p35"/>
          <p:cNvSpPr txBox="1"/>
          <p:nvPr/>
        </p:nvSpPr>
        <p:spPr>
          <a:xfrm>
            <a:off x="3151000" y="816154"/>
            <a:ext cx="1950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50"/>
              </a:spcAft>
              <a:buNone/>
            </a:pPr>
            <a:r>
              <a:rPr lang="en" sz="2139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Each index denote a particular type of vehicle. And the value denotes the quantity of vehicle assigned to each hub</a:t>
            </a:r>
            <a:endParaRPr sz="2139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Motivation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4" name="Google Shape;144;p18"/>
          <p:cNvSpPr txBox="1"/>
          <p:nvPr>
            <p:ph idx="4294967295" type="subTitle"/>
          </p:nvPr>
        </p:nvSpPr>
        <p:spPr>
          <a:xfrm>
            <a:off x="634725" y="2005500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Fire, medical and other such emergency issues.</a:t>
            </a:r>
            <a:endParaRPr sz="1300"/>
          </a:p>
        </p:txBody>
      </p:sp>
      <p:sp>
        <p:nvSpPr>
          <p:cNvPr id="145" name="Google Shape;145;p18"/>
          <p:cNvSpPr txBox="1"/>
          <p:nvPr/>
        </p:nvSpPr>
        <p:spPr>
          <a:xfrm>
            <a:off x="5207575" y="3142990"/>
            <a:ext cx="33009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6" name="Google Shape;14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3850" y="517050"/>
            <a:ext cx="2310725" cy="164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4750" y="2764500"/>
            <a:ext cx="2698200" cy="202365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8"/>
          <p:cNvSpPr txBox="1"/>
          <p:nvPr/>
        </p:nvSpPr>
        <p:spPr>
          <a:xfrm>
            <a:off x="3140250" y="2851475"/>
            <a:ext cx="297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9" name="Google Shape;14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7750" y="2472475"/>
            <a:ext cx="3642899" cy="241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 txBox="1"/>
          <p:nvPr/>
        </p:nvSpPr>
        <p:spPr>
          <a:xfrm>
            <a:off x="5254425" y="1798200"/>
            <a:ext cx="592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Lato"/>
                <a:ea typeface="Lato"/>
                <a:cs typeface="Lato"/>
                <a:sym typeface="Lato"/>
              </a:rPr>
              <a:t>Mumbai Fire</a:t>
            </a:r>
            <a:endParaRPr sz="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18"/>
          <p:cNvSpPr txBox="1"/>
          <p:nvPr/>
        </p:nvSpPr>
        <p:spPr>
          <a:xfrm>
            <a:off x="3288525" y="2502900"/>
            <a:ext cx="711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Lato"/>
                <a:ea typeface="Lato"/>
                <a:cs typeface="Lato"/>
                <a:sym typeface="Lato"/>
              </a:rPr>
              <a:t>Ambulance Delay</a:t>
            </a:r>
            <a:endParaRPr sz="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6"/>
          <p:cNvSpPr txBox="1"/>
          <p:nvPr/>
        </p:nvSpPr>
        <p:spPr>
          <a:xfrm>
            <a:off x="505575" y="780325"/>
            <a:ext cx="6649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Acknowledgement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2" name="Google Shape;572;p36"/>
          <p:cNvSpPr txBox="1"/>
          <p:nvPr/>
        </p:nvSpPr>
        <p:spPr>
          <a:xfrm>
            <a:off x="505575" y="1901325"/>
            <a:ext cx="8242800" cy="23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Calibri"/>
              <a:buAutoNum type="arabicParenR"/>
            </a:pPr>
            <a:r>
              <a:rPr lang="en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I Mihajlovic , Z Zivkovic, N Strbac, D Zivkovic, A Jovanovic, “Using Genetic Algorithms To Resolve Facility Layout Problem”, </a:t>
            </a:r>
            <a:r>
              <a:rPr i="1" lang="en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Serbian Journal of Management </a:t>
            </a:r>
            <a:r>
              <a:rPr lang="en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2 (1) (2007) 35 - 46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arenR"/>
            </a:pPr>
            <a:r>
              <a:rPr lang="en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Chawis Boonmee, Mikiharu Arimura, Takumi Asada, “Facility location optimization model for emergency humanitarian logistics”, </a:t>
            </a:r>
            <a:r>
              <a:rPr i="1" lang="en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International Journal of Disaster Risk Reduction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arenR"/>
            </a:pPr>
            <a:r>
              <a:rPr lang="en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Introduction To Genetic Algorithms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arenR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Dr. Vaibhav Kumar for Dataset and Advices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7"/>
          <p:cNvSpPr txBox="1"/>
          <p:nvPr>
            <p:ph type="title"/>
          </p:nvPr>
        </p:nvSpPr>
        <p:spPr>
          <a:xfrm>
            <a:off x="6532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Suggestions please.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/>
          <p:nvPr>
            <p:ph type="title"/>
          </p:nvPr>
        </p:nvSpPr>
        <p:spPr>
          <a:xfrm>
            <a:off x="443900" y="1327063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Emergency vehicle stuck in the traffic….scary?</a:t>
            </a:r>
            <a:endParaRPr sz="1500"/>
          </a:p>
        </p:txBody>
      </p:sp>
      <p:sp>
        <p:nvSpPr>
          <p:cNvPr id="157" name="Google Shape;157;p19"/>
          <p:cNvSpPr txBox="1"/>
          <p:nvPr>
            <p:ph idx="4294967295" type="subTitle"/>
          </p:nvPr>
        </p:nvSpPr>
        <p:spPr>
          <a:xfrm>
            <a:off x="282800" y="2138625"/>
            <a:ext cx="2541600" cy="7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Not enough ambulances...problem?</a:t>
            </a:r>
            <a:endParaRPr b="1" sz="1500">
              <a:solidFill>
                <a:schemeClr val="dk2"/>
              </a:solidFill>
            </a:endParaRPr>
          </a:p>
        </p:txBody>
      </p:sp>
      <p:pic>
        <p:nvPicPr>
          <p:cNvPr id="158" name="Google Shape;15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4800" y="208500"/>
            <a:ext cx="2323765" cy="296782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9"/>
          <p:cNvSpPr txBox="1"/>
          <p:nvPr/>
        </p:nvSpPr>
        <p:spPr>
          <a:xfrm>
            <a:off x="767900" y="3077050"/>
            <a:ext cx="2652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Sufficient ambulances and firetrucks available but not properly distributed….should we care? 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19"/>
          <p:cNvSpPr txBox="1"/>
          <p:nvPr/>
        </p:nvSpPr>
        <p:spPr>
          <a:xfrm>
            <a:off x="6785800" y="2120575"/>
            <a:ext cx="227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1" name="Google Shape;16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2648" y="1897150"/>
            <a:ext cx="2673552" cy="296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9"/>
          <p:cNvSpPr txBox="1"/>
          <p:nvPr>
            <p:ph type="title"/>
          </p:nvPr>
        </p:nvSpPr>
        <p:spPr>
          <a:xfrm>
            <a:off x="443900" y="1327063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Emergency vehicle stuck in the traffic….scary?</a:t>
            </a:r>
            <a:endParaRPr sz="1500"/>
          </a:p>
        </p:txBody>
      </p:sp>
      <p:sp>
        <p:nvSpPr>
          <p:cNvPr id="163" name="Google Shape;163;p19"/>
          <p:cNvSpPr txBox="1"/>
          <p:nvPr>
            <p:ph type="title"/>
          </p:nvPr>
        </p:nvSpPr>
        <p:spPr>
          <a:xfrm>
            <a:off x="443900" y="1327063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Emergency vehicle stuck in the traffic….scary?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 txBox="1"/>
          <p:nvPr>
            <p:ph type="title"/>
          </p:nvPr>
        </p:nvSpPr>
        <p:spPr>
          <a:xfrm>
            <a:off x="647800" y="472025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Research Gap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9" name="Google Shape;169;p20"/>
          <p:cNvSpPr txBox="1"/>
          <p:nvPr>
            <p:ph idx="4294967295" type="body"/>
          </p:nvPr>
        </p:nvSpPr>
        <p:spPr>
          <a:xfrm>
            <a:off x="3984075" y="831625"/>
            <a:ext cx="3501300" cy="39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Optimisation techniques have been used in past. Like </a:t>
            </a:r>
            <a:r>
              <a:rPr i="1" lang="en" sz="1100"/>
              <a:t>Deterministic facility location problems, Minisum facility location problem etc.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Most researches are either very static in nature or are not able to cover all the constraints properly.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Need for an approach that is dynamic in nature, provides near optimal solution while covering most of the constraints.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"/>
          <p:cNvSpPr txBox="1"/>
          <p:nvPr>
            <p:ph type="title"/>
          </p:nvPr>
        </p:nvSpPr>
        <p:spPr>
          <a:xfrm>
            <a:off x="532125" y="484775"/>
            <a:ext cx="76884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2"/>
                </a:solidFill>
              </a:rPr>
              <a:t>Data Set</a:t>
            </a:r>
            <a:r>
              <a:rPr lang="en" sz="1400">
                <a:solidFill>
                  <a:schemeClr val="dk2"/>
                </a:solidFill>
              </a:rPr>
              <a:t> </a:t>
            </a:r>
            <a:r>
              <a:rPr b="0"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data</a:t>
            </a:r>
            <a:r>
              <a:rPr b="0"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file contains the following four datasets</a:t>
            </a:r>
            <a:endParaRPr sz="1400"/>
          </a:p>
        </p:txBody>
      </p:sp>
      <p:sp>
        <p:nvSpPr>
          <p:cNvPr id="175" name="Google Shape;175;p21"/>
          <p:cNvSpPr txBox="1"/>
          <p:nvPr/>
        </p:nvSpPr>
        <p:spPr>
          <a:xfrm>
            <a:off x="567725" y="822925"/>
            <a:ext cx="5171400" cy="38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➔"/>
            </a:pP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Demand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Contains information about the rescue vehicles requirements of various points across three  different time intervals.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➔"/>
            </a:pP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Potential locations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Data regarding various points that can be a potential location.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➔"/>
            </a:pP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Shapefiles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Plotting this data using a 3D visualization tool or some computational geometry method gives an idea of the location and how the points are distributed over a map.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➔"/>
            </a:pP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Traveltime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Information containing the time required to travel from one location to the other in a matrix form. Where i,j stands for i as the demand point and j as the potential location.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2"/>
          <p:cNvSpPr txBox="1"/>
          <p:nvPr>
            <p:ph type="title"/>
          </p:nvPr>
        </p:nvSpPr>
        <p:spPr>
          <a:xfrm>
            <a:off x="729450" y="1322450"/>
            <a:ext cx="76884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Data Extraction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81" name="Google Shape;181;p22"/>
          <p:cNvSpPr txBox="1"/>
          <p:nvPr/>
        </p:nvSpPr>
        <p:spPr>
          <a:xfrm>
            <a:off x="729450" y="2179200"/>
            <a:ext cx="5171400" cy="23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➔"/>
            </a:pP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Normalised the time.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➔"/>
            </a:pP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Normalised coordinate data to plot in canvas.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➔"/>
            </a:pP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For demand: Location, Potential(Y/N), Vehicle list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➔"/>
            </a:pP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For potential: Location, Fixed(Y/N), Density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➔"/>
            </a:pP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Removed unwanted and erroneous data.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500"/>
              <a:buFont typeface="Lato"/>
              <a:buChar char="➔"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Crossover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Maths involved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87" name="Google Shape;187;p23"/>
          <p:cNvSpPr txBox="1"/>
          <p:nvPr>
            <p:ph idx="4294967295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Apply Genetic algorithm to fixed location F fixed.  To find other movable hubs.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The variable </a:t>
            </a:r>
            <a:r>
              <a:rPr i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i="1" lang="en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will represent whether a point has a hub or not such that.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725" y="2387775"/>
            <a:ext cx="2303376" cy="66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2860" y="3301393"/>
            <a:ext cx="4228838" cy="66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/>
          <p:nvPr>
            <p:ph idx="4294967295" type="body"/>
          </p:nvPr>
        </p:nvSpPr>
        <p:spPr>
          <a:xfrm>
            <a:off x="216000" y="716400"/>
            <a:ext cx="8712000" cy="37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675" y="801950"/>
            <a:ext cx="5246475" cy="81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6325" y="1615334"/>
            <a:ext cx="3209675" cy="74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275" y="2427475"/>
            <a:ext cx="4242299" cy="125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22988" y="3176626"/>
            <a:ext cx="4176351" cy="93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/>
          <p:nvPr>
            <p:ph type="title"/>
          </p:nvPr>
        </p:nvSpPr>
        <p:spPr>
          <a:xfrm>
            <a:off x="729450" y="1322450"/>
            <a:ext cx="76884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Genetic Algorithm</a:t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204" name="Google Shape;204;p25"/>
          <p:cNvSpPr txBox="1"/>
          <p:nvPr/>
        </p:nvSpPr>
        <p:spPr>
          <a:xfrm>
            <a:off x="729450" y="2179200"/>
            <a:ext cx="5171400" cy="23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➔"/>
            </a:pP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Inspiration from Darwinian natural selections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➔"/>
            </a:pP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Inheritance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➔"/>
            </a:pP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Mutation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➔"/>
            </a:pP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Selection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➔"/>
            </a:pP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Crossover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500"/>
              <a:buFont typeface="Lato"/>
              <a:buChar char="➔"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Crossover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